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7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DCBFE-54D6-4780-882C-207EDB8EE652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B37C9-95CC-409F-BC9C-7D10454301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321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F263B5-3B39-9ABC-4AD1-36E4DA534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9DD5AD3-8D29-ED4C-C54C-1FD546FD9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FFAFC9-2CED-EE04-D7CC-D1E5F73D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F41921-E2A6-7B39-76A8-8F44D97BF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F4854A-33A0-94B7-A9D2-D743F9BD7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04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9B41C2-B544-C005-D583-DEC2B74A3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73BAA2B-6B04-023E-EA2F-74CCD7744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D3FFB0-02CB-2E40-9246-E5A31448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49D226-7938-4F2F-B79D-04E7516E8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0A0AEC-8EA3-25AA-C5E7-CB5C1838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91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135E2BF-0D76-B2ED-064F-5DA58E5B1C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2B12499-D816-AD6D-87AA-073151541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0BF057-1D12-21C0-8578-F04EC779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D5F5C0-9B31-2B0C-9540-56AEA0522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F1B14B-826D-318B-41D1-C1018458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905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80F564-5E52-02F4-8668-C4064647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C3694D-A501-7049-8344-7F341543F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CD99856-C001-98D6-0940-1AABAC675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3D4591-8076-047A-9098-A16CDD97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8AB3F2-3470-9B5C-4433-631913291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757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D4942A-A996-1745-D3B3-63F761AEF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179711-18C9-DF15-2BF2-97301F8EF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CE909A-BC1C-E516-AD85-C2B466205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6C2390-B863-B253-905B-4338149A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1FB1D0-FF2A-9462-D164-EB84D70A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27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05E7F1-D68D-070A-945D-7C41FB67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5D105C-3E78-29DE-6AAC-6E18E647EE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708F1B-A210-7992-5ADD-41E6EF04BA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7D12994-7F32-8759-0F3C-0FCD3BBCE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4FC4F0A-83C9-3CF2-D158-811FFAD6A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CE5CDCA-50E1-AB6A-CE9E-F877F0F1D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937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D806A6-9EC5-46A8-2D50-B97BC85EC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03ACDF9-9793-8499-6566-1101EF89E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EE80D9A-F3C3-50D4-25B5-B4F9A87A8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ECBB528-B790-FE39-60BB-24C04C13B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12A0A98-029B-4495-6845-763139D93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4004C42-F4C4-CF09-CB1B-6DA0B351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83A8574-AFAE-B799-F309-88E7578D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2B74C54-D83B-5FB8-5D06-D7DC9135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0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2F16D6-3360-85F6-2244-598FCE50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4E17A80-BAF8-39B3-57C7-72FAB19E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2123898-B127-99EA-7EB8-B2D794AAC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E996B42-C341-8A1F-4B13-D006C145C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1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BD2320D-DF19-0355-8C7F-3E3E678A6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DE44078-155E-F348-3755-089A65A7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C5E0AB5-20D3-1263-D946-E06A3A83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94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E91B85-5026-E4E6-AA86-1A9467853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098FCB-2533-084B-C1DC-A53CE92C0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C52D69C-58BB-4592-6BC2-1239B81F1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8D0F64-42AE-018C-E76D-1E927C031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98AF565-7BB7-C6D8-2ED0-3EA5C9CF1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B25B320-9CE5-FF14-EE1D-9D8EF0C9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85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DDA7A3-231D-D2D5-A961-5F1922C61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1A3005C-7B72-FCD1-E187-4864404177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CC76B3B-EDB1-D0F9-CCED-0A87FAC92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9699792-BEC5-3626-D3F0-CED19ABE8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8BDE446-DE9C-8330-B488-2921FB16C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0FFFA8-E18F-997A-E96A-E0EA384ED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202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A14BFC1-F1BE-CA72-E170-3B8B1EC1F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DF4B0A3-1AA3-80C2-369B-4DC6FF7D7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E56A99-D676-4A66-BC2D-150F4850EA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147DC1-2A65-46F0-B23A-A4F905211883}" type="datetimeFigureOut">
              <a:rPr lang="ko-KR" altLang="en-US" smtClean="0"/>
              <a:t>2025-07-01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B7ED4-4A37-B99B-750D-FB53FB691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0D1048-AA46-AB63-96B3-995D85246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89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737DF66-1D02-A6DA-958B-EE87720EE17B}"/>
              </a:ext>
            </a:extLst>
          </p:cNvPr>
          <p:cNvSpPr txBox="1"/>
          <p:nvPr/>
        </p:nvSpPr>
        <p:spPr>
          <a:xfrm>
            <a:off x="3524864" y="2895026"/>
            <a:ext cx="51422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/>
              <a:t>SW </a:t>
            </a:r>
            <a:r>
              <a:rPr lang="ko-KR" altLang="en-US" sz="3000" dirty="0"/>
              <a:t>부문</a:t>
            </a:r>
            <a:endParaRPr lang="en-US" altLang="ko-KR" sz="3000" dirty="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42C9C9B3-EE55-6157-CA52-C964EED7651A}"/>
              </a:ext>
            </a:extLst>
          </p:cNvPr>
          <p:cNvGrpSpPr/>
          <p:nvPr/>
        </p:nvGrpSpPr>
        <p:grpSpPr>
          <a:xfrm>
            <a:off x="1784553" y="1407245"/>
            <a:ext cx="8622890" cy="1347019"/>
            <a:chOff x="1784555" y="1356850"/>
            <a:chExt cx="8622890" cy="1347019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8287E8C8-AE17-13D1-F4F7-ABEDED12EA66}"/>
                </a:ext>
              </a:extLst>
            </p:cNvPr>
            <p:cNvGrpSpPr/>
            <p:nvPr/>
          </p:nvGrpSpPr>
          <p:grpSpPr>
            <a:xfrm>
              <a:off x="1784555" y="1356850"/>
              <a:ext cx="8622890" cy="1347019"/>
              <a:chOff x="1710813" y="1533831"/>
              <a:chExt cx="8622890" cy="1347019"/>
            </a:xfrm>
          </p:grpSpPr>
          <p:cxnSp>
            <p:nvCxnSpPr>
              <p:cNvPr id="5" name="직선 연결선 4">
                <a:extLst>
                  <a:ext uri="{FF2B5EF4-FFF2-40B4-BE49-F238E27FC236}">
                    <a16:creationId xmlns:a16="http://schemas.microsoft.com/office/drawing/2014/main" id="{9CE1F6A9-2A7E-EE9F-D22D-DE92601ED8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0813" y="1533831"/>
                <a:ext cx="86228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직선 연결선 13">
                <a:extLst>
                  <a:ext uri="{FF2B5EF4-FFF2-40B4-BE49-F238E27FC236}">
                    <a16:creationId xmlns:a16="http://schemas.microsoft.com/office/drawing/2014/main" id="{175048E6-0E60-B211-4D8E-7C51FC3202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0813" y="1656734"/>
                <a:ext cx="862289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직선 연결선 14">
                <a:extLst>
                  <a:ext uri="{FF2B5EF4-FFF2-40B4-BE49-F238E27FC236}">
                    <a16:creationId xmlns:a16="http://schemas.microsoft.com/office/drawing/2014/main" id="{45C08563-570D-0B90-3E0A-47ED792D38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0813" y="2880850"/>
                <a:ext cx="862289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A4AFC57-7976-0183-5577-15C9F78D6374}"/>
                </a:ext>
              </a:extLst>
            </p:cNvPr>
            <p:cNvSpPr txBox="1"/>
            <p:nvPr/>
          </p:nvSpPr>
          <p:spPr>
            <a:xfrm>
              <a:off x="1784555" y="1737868"/>
              <a:ext cx="86228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dirty="0"/>
                <a:t>2025 SW</a:t>
              </a:r>
              <a:r>
                <a:rPr lang="ko-KR" altLang="en-US" sz="4000" dirty="0"/>
                <a:t>중심대학 디지털 경진대회</a:t>
              </a:r>
            </a:p>
          </p:txBody>
        </p:sp>
      </p:grp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85EFDFBA-0616-E133-FC49-35B367CF14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950057"/>
              </p:ext>
            </p:extLst>
          </p:nvPr>
        </p:nvGraphicFramePr>
        <p:xfrm>
          <a:off x="3386667" y="4215110"/>
          <a:ext cx="5418666" cy="1348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1939063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11544600"/>
                    </a:ext>
                  </a:extLst>
                </a:gridCol>
              </a:tblGrid>
              <a:tr h="4494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7768900"/>
                  </a:ext>
                </a:extLst>
              </a:tr>
              <a:tr h="4494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대학명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4354818"/>
                  </a:ext>
                </a:extLst>
              </a:tr>
              <a:tr h="4494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서비스명</a:t>
                      </a:r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프로젝트명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6178760"/>
                  </a:ext>
                </a:extLst>
              </a:tr>
            </a:tbl>
          </a:graphicData>
        </a:graphic>
      </p:graphicFrame>
      <p:pic>
        <p:nvPicPr>
          <p:cNvPr id="21" name="그림 20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2729697A-FDB9-EC5E-73B9-91134A09B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307" y="72735"/>
            <a:ext cx="1615580" cy="518205"/>
          </a:xfrm>
          <a:prstGeom prst="rect">
            <a:avLst/>
          </a:prstGeom>
        </p:spPr>
      </p:pic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7362F7D3-CC65-7755-C377-4F266971AE6F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07472E6-15BC-A8F4-91C3-C9F97C1CFB70}"/>
              </a:ext>
            </a:extLst>
          </p:cNvPr>
          <p:cNvSpPr txBox="1"/>
          <p:nvPr/>
        </p:nvSpPr>
        <p:spPr>
          <a:xfrm>
            <a:off x="3524864" y="3627828"/>
            <a:ext cx="5142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/>
              <a:t>아이디어 기획서</a:t>
            </a:r>
            <a:endParaRPr lang="en-US" altLang="ko-KR" sz="2000" dirty="0"/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AEB57AEE-CA9F-A1DC-02DC-F943AA0AF3ED}"/>
              </a:ext>
            </a:extLst>
          </p:cNvPr>
          <p:cNvCxnSpPr>
            <a:cxnSpLocks/>
          </p:cNvCxnSpPr>
          <p:nvPr/>
        </p:nvCxnSpPr>
        <p:spPr>
          <a:xfrm>
            <a:off x="5070985" y="4027938"/>
            <a:ext cx="205002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829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개발동기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서비스를 개발하게 된 동기를 구체적으로 작성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도표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22" name="그림 2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A738C345-ECAE-BB5B-9A1E-7FBF3B38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제목 1">
            <a:extLst>
              <a:ext uri="{FF2B5EF4-FFF2-40B4-BE49-F238E27FC236}">
                <a16:creationId xmlns:a16="http://schemas.microsoft.com/office/drawing/2014/main" id="{25A644CC-D990-D3A8-3D9F-3894BA3FE933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</p:spTree>
    <p:extLst>
      <p:ext uri="{BB962C8B-B14F-4D97-AF65-F5344CB8AC3E}">
        <p14:creationId xmlns:p14="http://schemas.microsoft.com/office/powerpoint/2010/main" val="444105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서비스 개발 결과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개발 서비스의 기능 및 특징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서비스의 핵심내용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기술 등에 대해 구체적으로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도표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22" name="그림 2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A738C345-ECAE-BB5B-9A1E-7FBF3B38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제목 1">
            <a:extLst>
              <a:ext uri="{FF2B5EF4-FFF2-40B4-BE49-F238E27FC236}">
                <a16:creationId xmlns:a16="http://schemas.microsoft.com/office/drawing/2014/main" id="{6EE4058F-7240-9CFB-0875-4D25B721B9D3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</p:spTree>
    <p:extLst>
      <p:ext uri="{BB962C8B-B14F-4D97-AF65-F5344CB8AC3E}">
        <p14:creationId xmlns:p14="http://schemas.microsoft.com/office/powerpoint/2010/main" val="2952759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개발 서비스 구현 과정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서비스를 구상 및 개발하게 된 배경을 구체적으로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개발한 서비스를 위해 적절한 데이터를 접목하였는지 기술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서비스에  활용한 데이터와 생성 </a:t>
            </a:r>
            <a:r>
              <a:rPr lang="en-US" altLang="ko-KR" sz="1400" dirty="0">
                <a:solidFill>
                  <a:srgbClr val="3C7CDE"/>
                </a:solidFill>
              </a:rPr>
              <a:t>AI</a:t>
            </a:r>
            <a:r>
              <a:rPr lang="ko-KR" altLang="en-US" sz="1400" dirty="0">
                <a:solidFill>
                  <a:srgbClr val="3C7CDE"/>
                </a:solidFill>
              </a:rPr>
              <a:t>의 </a:t>
            </a:r>
            <a:r>
              <a:rPr lang="ko-KR" altLang="en-US" sz="1400" dirty="0" err="1">
                <a:solidFill>
                  <a:srgbClr val="3C7CDE"/>
                </a:solidFill>
              </a:rPr>
              <a:t>목록명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활용범위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활용빈도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중요성 등 포함해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데이터와 생성 </a:t>
            </a:r>
            <a:r>
              <a:rPr lang="en-US" altLang="ko-KR" sz="1400" dirty="0">
                <a:solidFill>
                  <a:srgbClr val="3C7CDE"/>
                </a:solidFill>
              </a:rPr>
              <a:t>AI</a:t>
            </a:r>
            <a:r>
              <a:rPr lang="ko-KR" altLang="en-US" sz="1400" dirty="0">
                <a:solidFill>
                  <a:srgbClr val="3C7CDE"/>
                </a:solidFill>
              </a:rPr>
              <a:t>를 활용한 서비스 개발의 구현과정을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도표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22" name="그림 2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A738C345-ECAE-BB5B-9A1E-7FBF3B38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제목 1">
            <a:extLst>
              <a:ext uri="{FF2B5EF4-FFF2-40B4-BE49-F238E27FC236}">
                <a16:creationId xmlns:a16="http://schemas.microsoft.com/office/drawing/2014/main" id="{E6CAD25D-14F2-F3D8-91A5-9DAF2D2C9625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</p:spTree>
    <p:extLst>
      <p:ext uri="{BB962C8B-B14F-4D97-AF65-F5344CB8AC3E}">
        <p14:creationId xmlns:p14="http://schemas.microsoft.com/office/powerpoint/2010/main" val="3810713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개발 서비스 장점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개발한 서비스가 기존 유사 작품 및 서비스와의 차별된 장점에 대해 구체적으로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기술적 우위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효용가치 등을 중심으로 기재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개발한 서비스의 창의성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독창성에 대해서 구체적으로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도표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22" name="그림 2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A738C345-ECAE-BB5B-9A1E-7FBF3B38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제목 1">
            <a:extLst>
              <a:ext uri="{FF2B5EF4-FFF2-40B4-BE49-F238E27FC236}">
                <a16:creationId xmlns:a16="http://schemas.microsoft.com/office/drawing/2014/main" id="{50413159-9DAB-9141-B9E8-C0B81D189363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</p:spTree>
    <p:extLst>
      <p:ext uri="{BB962C8B-B14F-4D97-AF65-F5344CB8AC3E}">
        <p14:creationId xmlns:p14="http://schemas.microsoft.com/office/powerpoint/2010/main" val="4074551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733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개발 서비스 주제 적합성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개발한 서비스가 경진대회 주제와 적합한 이유를 구체적으로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도표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22" name="그림 2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A738C345-ECAE-BB5B-9A1E-7FBF3B38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제목 1">
            <a:extLst>
              <a:ext uri="{FF2B5EF4-FFF2-40B4-BE49-F238E27FC236}">
                <a16:creationId xmlns:a16="http://schemas.microsoft.com/office/drawing/2014/main" id="{E7EC3E3C-1E1F-B57F-FA07-BD99BBB89CC4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</p:spTree>
    <p:extLst>
      <p:ext uri="{BB962C8B-B14F-4D97-AF65-F5344CB8AC3E}">
        <p14:creationId xmlns:p14="http://schemas.microsoft.com/office/powerpoint/2010/main" val="2366130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2" y="1189703"/>
            <a:ext cx="2703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개발 서비스의 기대효과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참가자</a:t>
            </a:r>
            <a:r>
              <a:rPr lang="en-US" altLang="ko-KR" sz="1400" dirty="0">
                <a:solidFill>
                  <a:srgbClr val="3C7CDE"/>
                </a:solidFill>
              </a:rPr>
              <a:t>(</a:t>
            </a:r>
            <a:r>
              <a:rPr lang="ko-KR" altLang="en-US" sz="1400" dirty="0">
                <a:solidFill>
                  <a:srgbClr val="3C7CDE"/>
                </a:solidFill>
              </a:rPr>
              <a:t>팀</a:t>
            </a:r>
            <a:r>
              <a:rPr lang="en-US" altLang="ko-KR" sz="1400" dirty="0">
                <a:solidFill>
                  <a:srgbClr val="3C7CDE"/>
                </a:solidFill>
              </a:rPr>
              <a:t>)</a:t>
            </a:r>
            <a:r>
              <a:rPr lang="ko-KR" altLang="en-US" sz="1400" dirty="0">
                <a:solidFill>
                  <a:srgbClr val="3C7CDE"/>
                </a:solidFill>
              </a:rPr>
              <a:t>의 서비스 기대효과에 대해서 구체적으로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개발한 서비스의 상용화 계획에 대해서 구체적으로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개발한 서비스의 홍보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마케팅 및 수익화 등 사업화 실현 가능성 및 기능</a:t>
            </a:r>
            <a:r>
              <a:rPr lang="en-US" altLang="ko-KR" sz="1400" kern="0" spc="-40" dirty="0">
                <a:solidFill>
                  <a:srgbClr val="0000FF"/>
                </a:solidFill>
                <a:effectLst/>
                <a:ea typeface="돋움" panose="020B0600000101010101" pitchFamily="50" charset="-127"/>
              </a:rPr>
              <a:t>·</a:t>
            </a:r>
            <a:r>
              <a:rPr lang="ko-KR" altLang="en-US" sz="1400" kern="0" spc="-40" dirty="0">
                <a:solidFill>
                  <a:srgbClr val="3C7CDE"/>
                </a:solidFill>
                <a:latin typeface="+mn-ea"/>
              </a:rPr>
              <a:t>서비스 </a:t>
            </a:r>
            <a:endParaRPr lang="en-US" altLang="ko-KR" sz="1400" kern="0" spc="-40" dirty="0">
              <a:solidFill>
                <a:srgbClr val="3C7CDE"/>
              </a:solidFill>
              <a:latin typeface="+mn-ea"/>
            </a:endParaRPr>
          </a:p>
          <a:p>
            <a:pPr lvl="1"/>
            <a:r>
              <a:rPr lang="en-US" altLang="ko-KR" sz="1400" kern="0" spc="-40" dirty="0">
                <a:solidFill>
                  <a:srgbClr val="3C7CDE"/>
                </a:solidFill>
                <a:latin typeface="+mn-ea"/>
              </a:rPr>
              <a:t>     </a:t>
            </a:r>
            <a:r>
              <a:rPr lang="ko-KR" altLang="en-US" sz="1400" kern="0" spc="-40" dirty="0">
                <a:solidFill>
                  <a:srgbClr val="3C7CDE"/>
                </a:solidFill>
                <a:latin typeface="+mn-ea"/>
              </a:rPr>
              <a:t>확장 계획 등을 구체적으로 작성</a:t>
            </a:r>
            <a:endParaRPr lang="en-US" altLang="ko-KR" sz="1400" kern="0" spc="-40" dirty="0">
              <a:solidFill>
                <a:srgbClr val="3C7CDE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kern="0" spc="-40" dirty="0">
                <a:solidFill>
                  <a:srgbClr val="3C7CDE"/>
                </a:solidFill>
                <a:latin typeface="+mn-ea"/>
              </a:rPr>
              <a:t>도표</a:t>
            </a:r>
            <a:r>
              <a:rPr lang="en-US" altLang="ko-KR" sz="1400" kern="0" spc="-40" dirty="0">
                <a:solidFill>
                  <a:srgbClr val="3C7CDE"/>
                </a:solidFill>
                <a:latin typeface="+mn-ea"/>
              </a:rPr>
              <a:t>, </a:t>
            </a:r>
            <a:r>
              <a:rPr lang="ko-KR" altLang="en-US" sz="1400" kern="0" spc="-40" dirty="0">
                <a:solidFill>
                  <a:srgbClr val="3C7CDE"/>
                </a:solidFill>
                <a:latin typeface="+mn-ea"/>
              </a:rPr>
              <a:t>이미지 등 활용가능 </a:t>
            </a:r>
            <a:endParaRPr lang="en-US" altLang="ko-KR" sz="14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  <p:pic>
        <p:nvPicPr>
          <p:cNvPr id="22" name="그림 2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A738C345-ECAE-BB5B-9A1E-7FBF3B38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제목 1">
            <a:extLst>
              <a:ext uri="{FF2B5EF4-FFF2-40B4-BE49-F238E27FC236}">
                <a16:creationId xmlns:a16="http://schemas.microsoft.com/office/drawing/2014/main" id="{1A6AD157-24A5-47C2-DF70-B6F3C1BE6713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</p:spTree>
    <p:extLst>
      <p:ext uri="{BB962C8B-B14F-4D97-AF65-F5344CB8AC3E}">
        <p14:creationId xmlns:p14="http://schemas.microsoft.com/office/powerpoint/2010/main" val="3244745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2" y="1189703"/>
            <a:ext cx="2703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개발 서비스의 편의성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개발한 서비스의 핵심기술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기능 서비스적 특징과 연계하여 구체적으로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개발한 서비스의 사용자 측면에서 편의성에 대해서 구체적으로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도표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22" name="그림 2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A738C345-ECAE-BB5B-9A1E-7FBF3B38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제목 1">
            <a:extLst>
              <a:ext uri="{FF2B5EF4-FFF2-40B4-BE49-F238E27FC236}">
                <a16:creationId xmlns:a16="http://schemas.microsoft.com/office/drawing/2014/main" id="{98A65BDB-AF29-73E6-FBA1-B27D470374AB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</p:spTree>
    <p:extLst>
      <p:ext uri="{BB962C8B-B14F-4D97-AF65-F5344CB8AC3E}">
        <p14:creationId xmlns:p14="http://schemas.microsoft.com/office/powerpoint/2010/main" val="263628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-172796" y="229858"/>
            <a:ext cx="1932771" cy="369909"/>
            <a:chOff x="-94139" y="229858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-94139" y="229858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1300" b="1" dirty="0">
                  <a:latin typeface="Abadi" panose="020F0502020204030204" pitchFamily="34" charset="0"/>
                </a:rPr>
                <a:t>출처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활용 데이터 및 사용한 기술에 대한 출처 작성</a:t>
            </a:r>
            <a:endParaRPr lang="en-US" altLang="ko-KR" sz="1400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도표</a:t>
            </a:r>
            <a:r>
              <a:rPr lang="en-US" altLang="ko-KR" sz="1400" dirty="0">
                <a:solidFill>
                  <a:srgbClr val="3C7CDE"/>
                </a:solidFill>
              </a:rPr>
              <a:t>, </a:t>
            </a:r>
            <a:r>
              <a:rPr lang="ko-KR" altLang="en-US" sz="1400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22" name="그림 2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A738C345-ECAE-BB5B-9A1E-7FBF3B38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제목 1">
            <a:extLst>
              <a:ext uri="{FF2B5EF4-FFF2-40B4-BE49-F238E27FC236}">
                <a16:creationId xmlns:a16="http://schemas.microsoft.com/office/drawing/2014/main" id="{7E765E2C-B691-19E0-37B6-04DB73CBE1C5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</p:spTree>
    <p:extLst>
      <p:ext uri="{BB962C8B-B14F-4D97-AF65-F5344CB8AC3E}">
        <p14:creationId xmlns:p14="http://schemas.microsoft.com/office/powerpoint/2010/main" val="408297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E5771D1B-91B1-B0EE-3756-B3DFD0CFC3AF}"/>
              </a:ext>
            </a:extLst>
          </p:cNvPr>
          <p:cNvGrpSpPr/>
          <p:nvPr/>
        </p:nvGrpSpPr>
        <p:grpSpPr>
          <a:xfrm>
            <a:off x="53346" y="229858"/>
            <a:ext cx="1932771" cy="369909"/>
            <a:chOff x="132003" y="229858"/>
            <a:chExt cx="1932771" cy="369909"/>
          </a:xfrm>
        </p:grpSpPr>
        <p:sp>
          <p:nvSpPr>
            <p:cNvPr id="10" name="제목 1">
              <a:extLst>
                <a:ext uri="{FF2B5EF4-FFF2-40B4-BE49-F238E27FC236}">
                  <a16:creationId xmlns:a16="http://schemas.microsoft.com/office/drawing/2014/main" id="{4D3F1C68-2B7A-C956-AA5B-56720661AB58}"/>
                </a:ext>
              </a:extLst>
            </p:cNvPr>
            <p:cNvSpPr txBox="1">
              <a:spLocks/>
            </p:cNvSpPr>
            <p:nvPr/>
          </p:nvSpPr>
          <p:spPr>
            <a:xfrm>
              <a:off x="132003" y="229858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1.</a:t>
              </a:r>
              <a:r>
                <a:rPr lang="ko-KR" altLang="en-US" sz="1300" b="1" dirty="0">
                  <a:latin typeface="Abadi" panose="020F0502020204030204" pitchFamily="34" charset="0"/>
                </a:rPr>
                <a:t> </a:t>
              </a:r>
              <a:r>
                <a:rPr lang="ko-KR" altLang="en-US" sz="1300" b="1" dirty="0" err="1">
                  <a:latin typeface="Abadi" panose="020F0502020204030204" pitchFamily="34" charset="0"/>
                </a:rPr>
                <a:t>팀소개</a:t>
              </a:r>
              <a:endParaRPr lang="ko-KR" altLang="en-US" sz="1300" b="1" dirty="0">
                <a:latin typeface="Abadi" panose="020F0502020204030204" pitchFamily="34" charset="0"/>
              </a:endParaRP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5DAD1145-6687-C0CA-2BC6-23536CCCDD1C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제목 1">
            <a:extLst>
              <a:ext uri="{FF2B5EF4-FFF2-40B4-BE49-F238E27FC236}">
                <a16:creationId xmlns:a16="http://schemas.microsoft.com/office/drawing/2014/main" id="{781611D6-90B8-3643-9175-326FC26DD3DE}"/>
              </a:ext>
            </a:extLst>
          </p:cNvPr>
          <p:cNvSpPr txBox="1">
            <a:spLocks/>
          </p:cNvSpPr>
          <p:nvPr/>
        </p:nvSpPr>
        <p:spPr>
          <a:xfrm>
            <a:off x="10205883" y="186210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아이디어 기획서</a:t>
            </a:r>
          </a:p>
        </p:txBody>
      </p:sp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9E82A0D5-5563-BD1F-6E05-4BFFF3CA4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016908"/>
              </p:ext>
            </p:extLst>
          </p:nvPr>
        </p:nvGraphicFramePr>
        <p:xfrm>
          <a:off x="744427" y="1145754"/>
          <a:ext cx="10776155" cy="45766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3741">
                  <a:extLst>
                    <a:ext uri="{9D8B030D-6E8A-4147-A177-3AD203B41FA5}">
                      <a16:colId xmlns:a16="http://schemas.microsoft.com/office/drawing/2014/main" val="648815269"/>
                    </a:ext>
                  </a:extLst>
                </a:gridCol>
                <a:gridCol w="8482414">
                  <a:extLst>
                    <a:ext uri="{9D8B030D-6E8A-4147-A177-3AD203B41FA5}">
                      <a16:colId xmlns:a16="http://schemas.microsoft.com/office/drawing/2014/main" val="1921105622"/>
                    </a:ext>
                  </a:extLst>
                </a:gridCol>
              </a:tblGrid>
              <a:tr h="6565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i="0" dirty="0"/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참가접수 시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작성한 </a:t>
                      </a:r>
                      <a:r>
                        <a:rPr lang="ko-KR" altLang="en-US" sz="1400" i="0" dirty="0" err="1">
                          <a:solidFill>
                            <a:srgbClr val="0070C0"/>
                          </a:solidFill>
                        </a:rPr>
                        <a:t>팀명</a:t>
                      </a:r>
                      <a:endParaRPr lang="ko-KR" altLang="en-US" sz="140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2804223"/>
                  </a:ext>
                </a:extLst>
              </a:tr>
              <a:tr h="6565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대학명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</a:t>
                      </a:r>
                      <a:r>
                        <a:rPr lang="ko-KR" altLang="en-US" sz="1400" b="0" i="0" dirty="0">
                          <a:solidFill>
                            <a:srgbClr val="0070C0"/>
                          </a:solidFill>
                        </a:rPr>
                        <a:t>소속대학명 예시</a:t>
                      </a:r>
                      <a:r>
                        <a:rPr lang="en-US" altLang="ko-KR" sz="1400" b="0" i="0" dirty="0">
                          <a:solidFill>
                            <a:srgbClr val="0070C0"/>
                          </a:solidFill>
                        </a:rPr>
                        <a:t>) OO</a:t>
                      </a:r>
                      <a:r>
                        <a:rPr lang="ko-KR" altLang="en-US" sz="1400" b="0" i="0" dirty="0">
                          <a:solidFill>
                            <a:srgbClr val="0070C0"/>
                          </a:solidFill>
                        </a:rPr>
                        <a:t>대학교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227288"/>
                  </a:ext>
                </a:extLst>
              </a:tr>
              <a:tr h="6565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팀원</a:t>
                      </a:r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학과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팀장 이름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학과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),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팀원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 이름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학과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),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팀원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 이름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학과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), …</a:t>
                      </a:r>
                      <a:endParaRPr lang="ko-KR" altLang="en-US" sz="140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4307777"/>
                  </a:ext>
                </a:extLst>
              </a:tr>
              <a:tr h="6565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서비스명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프로젝트명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경진대회 출품 작품 및 서비스의 이름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8021997"/>
                  </a:ext>
                </a:extLst>
              </a:tr>
              <a:tr h="6565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한줄소개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서비스 요약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경진대회 출품 작품 및 서비스의 내용을 함축적으로 설명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(1</a:t>
                      </a:r>
                      <a:r>
                        <a:rPr lang="ko-KR" altLang="en-US" sz="1400" i="0" dirty="0" err="1">
                          <a:solidFill>
                            <a:srgbClr val="0070C0"/>
                          </a:solidFill>
                        </a:rPr>
                        <a:t>줄이내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예시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 OOAI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를 활용한 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OOO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서비스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9393612"/>
                  </a:ext>
                </a:extLst>
              </a:tr>
              <a:tr h="12940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주요 활용 데이터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제공기관명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 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OOO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관련 정보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1400" i="0" dirty="0" err="1">
                          <a:solidFill>
                            <a:srgbClr val="0070C0"/>
                          </a:solidFill>
                        </a:rPr>
                        <a:t>공공데이터포털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</a:t>
                      </a:r>
                    </a:p>
                    <a:p>
                      <a:pPr algn="l" latinLnBrk="1"/>
                      <a:endParaRPr lang="en-US" altLang="ko-KR" sz="1400" i="0" dirty="0">
                        <a:solidFill>
                          <a:srgbClr val="0070C0"/>
                        </a:solidFill>
                      </a:endParaRPr>
                    </a:p>
                    <a:p>
                      <a:pPr algn="l" latinLnBrk="1"/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 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활용 데이터 제공기관명 및 서비스명 필수 기재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0604806"/>
                  </a:ext>
                </a:extLst>
              </a:tr>
            </a:tbl>
          </a:graphicData>
        </a:graphic>
      </p:graphicFrame>
      <p:pic>
        <p:nvPicPr>
          <p:cNvPr id="19" name="그림 18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7D739FB0-3050-D107-7F4F-B824A189C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43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E5771D1B-91B1-B0EE-3756-B3DFD0CFC3AF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0" name="제목 1">
              <a:extLst>
                <a:ext uri="{FF2B5EF4-FFF2-40B4-BE49-F238E27FC236}">
                  <a16:creationId xmlns:a16="http://schemas.microsoft.com/office/drawing/2014/main" id="{4D3F1C68-2B7A-C956-AA5B-56720661AB58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5DAD1145-6687-C0CA-2BC6-23536CCCDD1C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제목 1">
            <a:extLst>
              <a:ext uri="{FF2B5EF4-FFF2-40B4-BE49-F238E27FC236}">
                <a16:creationId xmlns:a16="http://schemas.microsoft.com/office/drawing/2014/main" id="{781611D6-90B8-3643-9175-326FC26DD3DE}"/>
              </a:ext>
            </a:extLst>
          </p:cNvPr>
          <p:cNvSpPr txBox="1">
            <a:spLocks/>
          </p:cNvSpPr>
          <p:nvPr/>
        </p:nvSpPr>
        <p:spPr>
          <a:xfrm>
            <a:off x="10205883" y="186210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아이디어 기획서</a:t>
            </a:r>
          </a:p>
        </p:txBody>
      </p:sp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9E82A0D5-5563-BD1F-6E05-4BFFF3CA4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671795"/>
              </p:ext>
            </p:extLst>
          </p:nvPr>
        </p:nvGraphicFramePr>
        <p:xfrm>
          <a:off x="744427" y="1385897"/>
          <a:ext cx="10776155" cy="4075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3741">
                  <a:extLst>
                    <a:ext uri="{9D8B030D-6E8A-4147-A177-3AD203B41FA5}">
                      <a16:colId xmlns:a16="http://schemas.microsoft.com/office/drawing/2014/main" val="648815269"/>
                    </a:ext>
                  </a:extLst>
                </a:gridCol>
                <a:gridCol w="8482414">
                  <a:extLst>
                    <a:ext uri="{9D8B030D-6E8A-4147-A177-3AD203B41FA5}">
                      <a16:colId xmlns:a16="http://schemas.microsoft.com/office/drawing/2014/main" val="1921105622"/>
                    </a:ext>
                  </a:extLst>
                </a:gridCol>
              </a:tblGrid>
              <a:tr h="21569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개발동기 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ko-KR" altLang="en-US" dirty="0"/>
                        <a:t>및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ko-KR" altLang="en-US" dirty="0"/>
                        <a:t>서비스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ko-KR" altLang="en-US" dirty="0"/>
                        <a:t>제안 배경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2804223"/>
                  </a:ext>
                </a:extLst>
              </a:tr>
              <a:tr h="1918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기대효과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227288"/>
                  </a:ext>
                </a:extLst>
              </a:tr>
            </a:tbl>
          </a:graphicData>
        </a:graphic>
      </p:graphicFrame>
      <p:pic>
        <p:nvPicPr>
          <p:cNvPr id="2" name="그림 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07D1F364-915F-5128-0445-004DF5806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B6467-EB99-688B-FA6E-9972AD42E958}"/>
              </a:ext>
            </a:extLst>
          </p:cNvPr>
          <p:cNvSpPr txBox="1"/>
          <p:nvPr/>
        </p:nvSpPr>
        <p:spPr>
          <a:xfrm>
            <a:off x="3731342" y="2264103"/>
            <a:ext cx="754134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개발동기 및 서비스 제안 배경</a:t>
            </a:r>
            <a:r>
              <a:rPr lang="en-US" altLang="ko-KR" sz="1400" i="1" dirty="0">
                <a:solidFill>
                  <a:srgbClr val="3C7CDE"/>
                </a:solidFill>
              </a:rPr>
              <a:t>(2</a:t>
            </a:r>
            <a:r>
              <a:rPr lang="ko-KR" altLang="en-US" sz="1400" i="1" dirty="0">
                <a:solidFill>
                  <a:srgbClr val="3C7CDE"/>
                </a:solidFill>
              </a:rPr>
              <a:t>줄 이내</a:t>
            </a:r>
            <a:r>
              <a:rPr lang="en-US" altLang="ko-KR" sz="1400" i="1" dirty="0">
                <a:solidFill>
                  <a:srgbClr val="3C7CDE"/>
                </a:solidFill>
              </a:rPr>
              <a:t>)</a:t>
            </a:r>
            <a:endParaRPr lang="ko-KR" altLang="en-US" sz="1400" i="1" dirty="0">
              <a:solidFill>
                <a:srgbClr val="3C7CD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80D05-FAB1-C8ED-E11E-18DD4819E405}"/>
              </a:ext>
            </a:extLst>
          </p:cNvPr>
          <p:cNvSpPr txBox="1"/>
          <p:nvPr/>
        </p:nvSpPr>
        <p:spPr>
          <a:xfrm>
            <a:off x="3731342" y="4173794"/>
            <a:ext cx="75413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기대효과</a:t>
            </a:r>
            <a:r>
              <a:rPr lang="en-US" altLang="ko-KR" sz="1400" i="1" dirty="0">
                <a:solidFill>
                  <a:srgbClr val="3C7CDE"/>
                </a:solidFill>
              </a:rPr>
              <a:t>2</a:t>
            </a:r>
            <a:r>
              <a:rPr lang="ko-KR" altLang="en-US" sz="1400" i="1" dirty="0">
                <a:solidFill>
                  <a:srgbClr val="3C7CDE"/>
                </a:solidFill>
              </a:rPr>
              <a:t>줄 이내</a:t>
            </a:r>
            <a:r>
              <a:rPr lang="en-US" altLang="ko-KR" sz="1400" i="1" dirty="0">
                <a:solidFill>
                  <a:srgbClr val="3C7CDE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서비스의 필요성과 이를 통해 발생되는 의미에 대해서 간략히 작성</a:t>
            </a:r>
          </a:p>
        </p:txBody>
      </p:sp>
    </p:spTree>
    <p:extLst>
      <p:ext uri="{BB962C8B-B14F-4D97-AF65-F5344CB8AC3E}">
        <p14:creationId xmlns:p14="http://schemas.microsoft.com/office/powerpoint/2010/main" val="307503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제목 1">
            <a:extLst>
              <a:ext uri="{FF2B5EF4-FFF2-40B4-BE49-F238E27FC236}">
                <a16:creationId xmlns:a16="http://schemas.microsoft.com/office/drawing/2014/main" id="{781611D6-90B8-3643-9175-326FC26DD3DE}"/>
              </a:ext>
            </a:extLst>
          </p:cNvPr>
          <p:cNvSpPr txBox="1">
            <a:spLocks/>
          </p:cNvSpPr>
          <p:nvPr/>
        </p:nvSpPr>
        <p:spPr>
          <a:xfrm>
            <a:off x="10205883" y="186210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아이디어 기획서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개발동기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서비스를 개발하게 된 동기를 요약하여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도표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22" name="그림 2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A738C345-ECAE-BB5B-9A1E-7FBF3B38F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107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제목 1">
            <a:extLst>
              <a:ext uri="{FF2B5EF4-FFF2-40B4-BE49-F238E27FC236}">
                <a16:creationId xmlns:a16="http://schemas.microsoft.com/office/drawing/2014/main" id="{781611D6-90B8-3643-9175-326FC26DD3DE}"/>
              </a:ext>
            </a:extLst>
          </p:cNvPr>
          <p:cNvSpPr txBox="1">
            <a:spLocks/>
          </p:cNvSpPr>
          <p:nvPr/>
        </p:nvSpPr>
        <p:spPr>
          <a:xfrm>
            <a:off x="10205883" y="186210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아이디어 기획서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서비스에 대한 기획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그룹 2">
            <a:extLst>
              <a:ext uri="{FF2B5EF4-FFF2-40B4-BE49-F238E27FC236}">
                <a16:creationId xmlns:a16="http://schemas.microsoft.com/office/drawing/2014/main" id="{6268B5E3-560C-5D2B-DD2C-32B1FCB083D1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7" name="제목 1">
              <a:extLst>
                <a:ext uri="{FF2B5EF4-FFF2-40B4-BE49-F238E27FC236}">
                  <a16:creationId xmlns:a16="http://schemas.microsoft.com/office/drawing/2014/main" id="{DC5AD6CB-A942-3B12-33E7-F2A53C9501D8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15B9B1D9-10F0-A894-384D-3F761101352E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B4983DE-9875-B44B-4E84-BF376FDBEE0C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기획한 서비스의 핵심내용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기술 등에 대해 요약하여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도표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14" name="그림 13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DA30F243-18ED-0DB7-D9B2-C8F8B7FC6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00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제목 1">
            <a:extLst>
              <a:ext uri="{FF2B5EF4-FFF2-40B4-BE49-F238E27FC236}">
                <a16:creationId xmlns:a16="http://schemas.microsoft.com/office/drawing/2014/main" id="{781611D6-90B8-3643-9175-326FC26DD3DE}"/>
              </a:ext>
            </a:extLst>
          </p:cNvPr>
          <p:cNvSpPr txBox="1">
            <a:spLocks/>
          </p:cNvSpPr>
          <p:nvPr/>
        </p:nvSpPr>
        <p:spPr>
          <a:xfrm>
            <a:off x="10205883" y="186210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아이디어 기획서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기획의도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그룹 2">
            <a:extLst>
              <a:ext uri="{FF2B5EF4-FFF2-40B4-BE49-F238E27FC236}">
                <a16:creationId xmlns:a16="http://schemas.microsoft.com/office/drawing/2014/main" id="{6268B5E3-560C-5D2B-DD2C-32B1FCB083D1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7" name="제목 1">
              <a:extLst>
                <a:ext uri="{FF2B5EF4-FFF2-40B4-BE49-F238E27FC236}">
                  <a16:creationId xmlns:a16="http://schemas.microsoft.com/office/drawing/2014/main" id="{DC5AD6CB-A942-3B12-33E7-F2A53C9501D8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15B9B1D9-10F0-A894-384D-3F761101352E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52B6192-B224-CCE0-EFB0-F34189E3A619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제품 및 서비스를 구상 및 기획하게 된 배경을 요약하여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도표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10" name="그림 9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50A76E94-503C-0EA5-2470-AE06CF986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6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>
            <a:extLst>
              <a:ext uri="{FF2B5EF4-FFF2-40B4-BE49-F238E27FC236}">
                <a16:creationId xmlns:a16="http://schemas.microsoft.com/office/drawing/2014/main" id="{42C9C9B3-EE55-6157-CA52-C964EED7651A}"/>
              </a:ext>
            </a:extLst>
          </p:cNvPr>
          <p:cNvGrpSpPr/>
          <p:nvPr/>
        </p:nvGrpSpPr>
        <p:grpSpPr>
          <a:xfrm>
            <a:off x="1784555" y="1406012"/>
            <a:ext cx="8622890" cy="1347019"/>
            <a:chOff x="1784555" y="1356850"/>
            <a:chExt cx="8622890" cy="1347019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8287E8C8-AE17-13D1-F4F7-ABEDED12EA66}"/>
                </a:ext>
              </a:extLst>
            </p:cNvPr>
            <p:cNvGrpSpPr/>
            <p:nvPr/>
          </p:nvGrpSpPr>
          <p:grpSpPr>
            <a:xfrm>
              <a:off x="1784555" y="1356850"/>
              <a:ext cx="8622890" cy="1347019"/>
              <a:chOff x="1710813" y="1533831"/>
              <a:chExt cx="8622890" cy="1347019"/>
            </a:xfrm>
          </p:grpSpPr>
          <p:cxnSp>
            <p:nvCxnSpPr>
              <p:cNvPr id="5" name="직선 연결선 4">
                <a:extLst>
                  <a:ext uri="{FF2B5EF4-FFF2-40B4-BE49-F238E27FC236}">
                    <a16:creationId xmlns:a16="http://schemas.microsoft.com/office/drawing/2014/main" id="{9CE1F6A9-2A7E-EE9F-D22D-DE92601ED8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0813" y="1533831"/>
                <a:ext cx="86228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직선 연결선 13">
                <a:extLst>
                  <a:ext uri="{FF2B5EF4-FFF2-40B4-BE49-F238E27FC236}">
                    <a16:creationId xmlns:a16="http://schemas.microsoft.com/office/drawing/2014/main" id="{175048E6-0E60-B211-4D8E-7C51FC3202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0813" y="1656734"/>
                <a:ext cx="862289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직선 연결선 14">
                <a:extLst>
                  <a:ext uri="{FF2B5EF4-FFF2-40B4-BE49-F238E27FC236}">
                    <a16:creationId xmlns:a16="http://schemas.microsoft.com/office/drawing/2014/main" id="{45C08563-570D-0B90-3E0A-47ED792D38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0813" y="2880850"/>
                <a:ext cx="862289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A4AFC57-7976-0183-5577-15C9F78D6374}"/>
                </a:ext>
              </a:extLst>
            </p:cNvPr>
            <p:cNvSpPr txBox="1"/>
            <p:nvPr/>
          </p:nvSpPr>
          <p:spPr>
            <a:xfrm>
              <a:off x="1784555" y="1737868"/>
              <a:ext cx="86228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dirty="0"/>
                <a:t>2025 SW</a:t>
              </a:r>
              <a:r>
                <a:rPr lang="ko-KR" altLang="en-US" sz="4000" dirty="0"/>
                <a:t>중심대학 디지털 경진대회</a:t>
              </a:r>
            </a:p>
          </p:txBody>
        </p:sp>
      </p:grp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85EFDFBA-0616-E133-FC49-35B367CF1403}"/>
              </a:ext>
            </a:extLst>
          </p:cNvPr>
          <p:cNvGraphicFramePr>
            <a:graphicFrameLocks noGrp="1"/>
          </p:cNvGraphicFramePr>
          <p:nvPr/>
        </p:nvGraphicFramePr>
        <p:xfrm>
          <a:off x="3524864" y="4216564"/>
          <a:ext cx="5418666" cy="1348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1939063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11544600"/>
                    </a:ext>
                  </a:extLst>
                </a:gridCol>
              </a:tblGrid>
              <a:tr h="4494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7768900"/>
                  </a:ext>
                </a:extLst>
              </a:tr>
              <a:tr h="4494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대학명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4354818"/>
                  </a:ext>
                </a:extLst>
              </a:tr>
              <a:tr h="4494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서비스명</a:t>
                      </a:r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프로젝트명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6178760"/>
                  </a:ext>
                </a:extLst>
              </a:tr>
            </a:tbl>
          </a:graphicData>
        </a:graphic>
      </p:graphicFrame>
      <p:pic>
        <p:nvPicPr>
          <p:cNvPr id="21" name="그림 20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2729697A-FDB9-EC5E-73B9-91134A09B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307" y="72735"/>
            <a:ext cx="1615580" cy="518205"/>
          </a:xfrm>
          <a:prstGeom prst="rect">
            <a:avLst/>
          </a:prstGeom>
        </p:spPr>
      </p:pic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7362F7D3-CC65-7755-C377-4F266971AE6F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D9D18BA-5859-B9F9-F63C-7FED9150E037}"/>
              </a:ext>
            </a:extLst>
          </p:cNvPr>
          <p:cNvSpPr txBox="1"/>
          <p:nvPr/>
        </p:nvSpPr>
        <p:spPr>
          <a:xfrm>
            <a:off x="3524864" y="2895026"/>
            <a:ext cx="51422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/>
              <a:t>SW </a:t>
            </a:r>
            <a:r>
              <a:rPr lang="ko-KR" altLang="en-US" sz="3000" dirty="0"/>
              <a:t>부문</a:t>
            </a:r>
            <a:endParaRPr lang="en-US" altLang="ko-KR" sz="3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C59CD-DE57-BA7B-554E-F72D8D02F045}"/>
              </a:ext>
            </a:extLst>
          </p:cNvPr>
          <p:cNvSpPr txBox="1"/>
          <p:nvPr/>
        </p:nvSpPr>
        <p:spPr>
          <a:xfrm>
            <a:off x="3524864" y="3627828"/>
            <a:ext cx="5142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/>
              <a:t>최종 산출물</a:t>
            </a:r>
            <a:endParaRPr lang="en-US" altLang="ko-KR" sz="2000" dirty="0"/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DEF9F989-1834-91E6-5759-AD0B25FBE39D}"/>
              </a:ext>
            </a:extLst>
          </p:cNvPr>
          <p:cNvCxnSpPr>
            <a:cxnSpLocks/>
          </p:cNvCxnSpPr>
          <p:nvPr/>
        </p:nvCxnSpPr>
        <p:spPr>
          <a:xfrm>
            <a:off x="5070985" y="4027938"/>
            <a:ext cx="205002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38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E5771D1B-91B1-B0EE-3756-B3DFD0CFC3AF}"/>
              </a:ext>
            </a:extLst>
          </p:cNvPr>
          <p:cNvGrpSpPr/>
          <p:nvPr/>
        </p:nvGrpSpPr>
        <p:grpSpPr>
          <a:xfrm>
            <a:off x="53346" y="229858"/>
            <a:ext cx="1932771" cy="369909"/>
            <a:chOff x="132003" y="229858"/>
            <a:chExt cx="1932771" cy="369909"/>
          </a:xfrm>
        </p:grpSpPr>
        <p:sp>
          <p:nvSpPr>
            <p:cNvPr id="10" name="제목 1">
              <a:extLst>
                <a:ext uri="{FF2B5EF4-FFF2-40B4-BE49-F238E27FC236}">
                  <a16:creationId xmlns:a16="http://schemas.microsoft.com/office/drawing/2014/main" id="{4D3F1C68-2B7A-C956-AA5B-56720661AB58}"/>
                </a:ext>
              </a:extLst>
            </p:cNvPr>
            <p:cNvSpPr txBox="1">
              <a:spLocks/>
            </p:cNvSpPr>
            <p:nvPr/>
          </p:nvSpPr>
          <p:spPr>
            <a:xfrm>
              <a:off x="132003" y="229858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1.</a:t>
              </a:r>
              <a:r>
                <a:rPr lang="ko-KR" altLang="en-US" sz="1300" b="1" dirty="0">
                  <a:latin typeface="Abadi" panose="020F0502020204030204" pitchFamily="34" charset="0"/>
                </a:rPr>
                <a:t> </a:t>
              </a:r>
              <a:r>
                <a:rPr lang="ko-KR" altLang="en-US" sz="1300" b="1" dirty="0" err="1">
                  <a:latin typeface="Abadi" panose="020F0502020204030204" pitchFamily="34" charset="0"/>
                </a:rPr>
                <a:t>팀소개</a:t>
              </a:r>
              <a:endParaRPr lang="ko-KR" altLang="en-US" sz="1300" b="1" dirty="0">
                <a:latin typeface="Abadi" panose="020F0502020204030204" pitchFamily="34" charset="0"/>
              </a:endParaRP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5DAD1145-6687-C0CA-2BC6-23536CCCDD1C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제목 1">
            <a:extLst>
              <a:ext uri="{FF2B5EF4-FFF2-40B4-BE49-F238E27FC236}">
                <a16:creationId xmlns:a16="http://schemas.microsoft.com/office/drawing/2014/main" id="{781611D6-90B8-3643-9175-326FC26DD3DE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9E82A0D5-5563-BD1F-6E05-4BFFF3CA4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27536"/>
              </p:ext>
            </p:extLst>
          </p:nvPr>
        </p:nvGraphicFramePr>
        <p:xfrm>
          <a:off x="744427" y="1145754"/>
          <a:ext cx="10776155" cy="4762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3741">
                  <a:extLst>
                    <a:ext uri="{9D8B030D-6E8A-4147-A177-3AD203B41FA5}">
                      <a16:colId xmlns:a16="http://schemas.microsoft.com/office/drawing/2014/main" val="648815269"/>
                    </a:ext>
                  </a:extLst>
                </a:gridCol>
                <a:gridCol w="8482414">
                  <a:extLst>
                    <a:ext uri="{9D8B030D-6E8A-4147-A177-3AD203B41FA5}">
                      <a16:colId xmlns:a16="http://schemas.microsoft.com/office/drawing/2014/main" val="1921105622"/>
                    </a:ext>
                  </a:extLst>
                </a:gridCol>
              </a:tblGrid>
              <a:tr h="5666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i="0" dirty="0"/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참가접수 시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작성한 </a:t>
                      </a:r>
                      <a:r>
                        <a:rPr lang="ko-KR" altLang="en-US" sz="1400" i="0" dirty="0" err="1">
                          <a:solidFill>
                            <a:srgbClr val="0070C0"/>
                          </a:solidFill>
                        </a:rPr>
                        <a:t>팀명</a:t>
                      </a:r>
                      <a:endParaRPr lang="ko-KR" altLang="en-US" sz="140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2804223"/>
                  </a:ext>
                </a:extLst>
              </a:tr>
              <a:tr h="5666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대학명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</a:t>
                      </a:r>
                      <a:r>
                        <a:rPr lang="ko-KR" altLang="en-US" sz="1400" b="0" i="0" dirty="0">
                          <a:solidFill>
                            <a:srgbClr val="0070C0"/>
                          </a:solidFill>
                        </a:rPr>
                        <a:t>소속대학명 예시</a:t>
                      </a:r>
                      <a:r>
                        <a:rPr lang="en-US" altLang="ko-KR" sz="1400" b="0" i="0" dirty="0">
                          <a:solidFill>
                            <a:srgbClr val="0070C0"/>
                          </a:solidFill>
                        </a:rPr>
                        <a:t>) OO</a:t>
                      </a:r>
                      <a:r>
                        <a:rPr lang="ko-KR" altLang="en-US" sz="1400" b="0" i="0" dirty="0">
                          <a:solidFill>
                            <a:srgbClr val="0070C0"/>
                          </a:solidFill>
                        </a:rPr>
                        <a:t>대학교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227288"/>
                  </a:ext>
                </a:extLst>
              </a:tr>
              <a:tr h="5666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팀원</a:t>
                      </a:r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학과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팀장 이름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학과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),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팀원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 이름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학과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),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팀원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 이름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학과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), …</a:t>
                      </a:r>
                      <a:endParaRPr lang="ko-KR" altLang="en-US" sz="140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4307777"/>
                  </a:ext>
                </a:extLst>
              </a:tr>
              <a:tr h="5666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서비스명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프로젝트명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경진대회 출품 작품 및 서비스의 이름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8021997"/>
                  </a:ext>
                </a:extLst>
              </a:tr>
              <a:tr h="5666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한줄소개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서비스요약</a:t>
                      </a:r>
                      <a:r>
                        <a:rPr lang="en-US" altLang="ko-KR"/>
                        <a:t>)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경진대회 출품 작품 및 서비스의 내용을 함축적으로 설명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(1</a:t>
                      </a:r>
                      <a:r>
                        <a:rPr lang="ko-KR" altLang="en-US" sz="1400" i="0" dirty="0" err="1">
                          <a:solidFill>
                            <a:srgbClr val="0070C0"/>
                          </a:solidFill>
                        </a:rPr>
                        <a:t>줄이내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예시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 OOAI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를 활용한 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OOO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서비스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9393612"/>
                  </a:ext>
                </a:extLst>
              </a:tr>
              <a:tr h="5666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활용 </a:t>
                      </a:r>
                      <a:r>
                        <a:rPr lang="en-US" altLang="ko-KR" dirty="0"/>
                        <a:t>AI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i="0" dirty="0"/>
                        <a:t> 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활용한 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AI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기재 예시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 OOAI API</a:t>
                      </a:r>
                      <a:endParaRPr lang="ko-KR" altLang="en-US" sz="140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0604806"/>
                  </a:ext>
                </a:extLst>
              </a:tr>
              <a:tr h="12162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주요 활용 데이터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제공기관명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i="0" dirty="0"/>
                        <a:t>   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OOO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관련 정보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ko-KR" altLang="en-US" sz="1400" i="0" dirty="0" err="1">
                          <a:solidFill>
                            <a:srgbClr val="0070C0"/>
                          </a:solidFill>
                        </a:rPr>
                        <a:t>공공데이터포털</a:t>
                      </a:r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)</a:t>
                      </a:r>
                    </a:p>
                    <a:p>
                      <a:pPr algn="l" latinLnBrk="1"/>
                      <a:endParaRPr lang="en-US" altLang="ko-KR" sz="1400" i="0" dirty="0">
                        <a:solidFill>
                          <a:srgbClr val="0070C0"/>
                        </a:solidFill>
                      </a:endParaRPr>
                    </a:p>
                    <a:p>
                      <a:pPr algn="l" latinLnBrk="1"/>
                      <a:r>
                        <a:rPr lang="en-US" altLang="ko-KR" sz="1400" i="0" dirty="0">
                          <a:solidFill>
                            <a:srgbClr val="0070C0"/>
                          </a:solidFill>
                        </a:rPr>
                        <a:t>   </a:t>
                      </a:r>
                      <a:r>
                        <a:rPr lang="ko-KR" altLang="en-US" sz="1400" i="0" dirty="0">
                          <a:solidFill>
                            <a:srgbClr val="0070C0"/>
                          </a:solidFill>
                        </a:rPr>
                        <a:t>활용 데이터 제공기관명 및 서비스명 필수 기재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6192748"/>
                  </a:ext>
                </a:extLst>
              </a:tr>
            </a:tbl>
          </a:graphicData>
        </a:graphic>
      </p:graphicFrame>
      <p:pic>
        <p:nvPicPr>
          <p:cNvPr id="19" name="그림 18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7D739FB0-3050-D107-7F4F-B824A189C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59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E5771D1B-91B1-B0EE-3756-B3DFD0CFC3AF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0" name="제목 1">
              <a:extLst>
                <a:ext uri="{FF2B5EF4-FFF2-40B4-BE49-F238E27FC236}">
                  <a16:creationId xmlns:a16="http://schemas.microsoft.com/office/drawing/2014/main" id="{4D3F1C68-2B7A-C956-AA5B-56720661AB58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5DAD1145-6687-C0CA-2BC6-23536CCCDD1C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9E82A0D5-5563-BD1F-6E05-4BFFF3CA4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800416"/>
              </p:ext>
            </p:extLst>
          </p:nvPr>
        </p:nvGraphicFramePr>
        <p:xfrm>
          <a:off x="744427" y="1385897"/>
          <a:ext cx="10776155" cy="4075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3741">
                  <a:extLst>
                    <a:ext uri="{9D8B030D-6E8A-4147-A177-3AD203B41FA5}">
                      <a16:colId xmlns:a16="http://schemas.microsoft.com/office/drawing/2014/main" val="648815269"/>
                    </a:ext>
                  </a:extLst>
                </a:gridCol>
                <a:gridCol w="8482414">
                  <a:extLst>
                    <a:ext uri="{9D8B030D-6E8A-4147-A177-3AD203B41FA5}">
                      <a16:colId xmlns:a16="http://schemas.microsoft.com/office/drawing/2014/main" val="1921105622"/>
                    </a:ext>
                  </a:extLst>
                </a:gridCol>
              </a:tblGrid>
              <a:tr h="21569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개발동기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ko-KR" altLang="en-US" dirty="0"/>
                        <a:t>및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ko-KR" altLang="en-US" dirty="0"/>
                        <a:t>서비스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ko-KR" altLang="en-US" dirty="0"/>
                        <a:t>제안 배경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2804223"/>
                  </a:ext>
                </a:extLst>
              </a:tr>
              <a:tr h="1918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기대효과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227288"/>
                  </a:ext>
                </a:extLst>
              </a:tr>
            </a:tbl>
          </a:graphicData>
        </a:graphic>
      </p:graphicFrame>
      <p:pic>
        <p:nvPicPr>
          <p:cNvPr id="2" name="그림 1" descr="폰트, 로고, 텍스트, 그래픽이(가) 표시된 사진&#10;&#10;자동 생성된 설명">
            <a:extLst>
              <a:ext uri="{FF2B5EF4-FFF2-40B4-BE49-F238E27FC236}">
                <a16:creationId xmlns:a16="http://schemas.microsoft.com/office/drawing/2014/main" id="{07D1F364-915F-5128-0445-004DF5806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233" y="6440417"/>
            <a:ext cx="973393" cy="3122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B6467-EB99-688B-FA6E-9972AD42E958}"/>
              </a:ext>
            </a:extLst>
          </p:cNvPr>
          <p:cNvSpPr txBox="1"/>
          <p:nvPr/>
        </p:nvSpPr>
        <p:spPr>
          <a:xfrm>
            <a:off x="3731342" y="2264103"/>
            <a:ext cx="754134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개발동기 및 </a:t>
            </a:r>
            <a:r>
              <a:rPr lang="ko-KR" altLang="en-US" sz="1400">
                <a:solidFill>
                  <a:srgbClr val="3C7CDE"/>
                </a:solidFill>
              </a:rPr>
              <a:t>서비스 제안 배경</a:t>
            </a:r>
            <a:r>
              <a:rPr lang="en-US" altLang="ko-KR" sz="1400">
                <a:solidFill>
                  <a:srgbClr val="3C7CDE"/>
                </a:solidFill>
              </a:rPr>
              <a:t>(</a:t>
            </a:r>
            <a:r>
              <a:rPr lang="en-US" altLang="ko-KR" sz="1400" dirty="0">
                <a:solidFill>
                  <a:srgbClr val="3C7CDE"/>
                </a:solidFill>
              </a:rPr>
              <a:t>2</a:t>
            </a:r>
            <a:r>
              <a:rPr lang="ko-KR" altLang="en-US" sz="1400" dirty="0">
                <a:solidFill>
                  <a:srgbClr val="3C7CDE"/>
                </a:solidFill>
              </a:rPr>
              <a:t>줄 이내</a:t>
            </a:r>
            <a:r>
              <a:rPr lang="en-US" altLang="ko-KR" sz="1400" dirty="0">
                <a:solidFill>
                  <a:srgbClr val="3C7CDE"/>
                </a:solidFill>
              </a:rPr>
              <a:t>)</a:t>
            </a:r>
            <a:endParaRPr lang="ko-KR" altLang="en-US" sz="1400" dirty="0">
              <a:solidFill>
                <a:srgbClr val="3C7CD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80D05-FAB1-C8ED-E11E-18DD4819E405}"/>
              </a:ext>
            </a:extLst>
          </p:cNvPr>
          <p:cNvSpPr txBox="1"/>
          <p:nvPr/>
        </p:nvSpPr>
        <p:spPr>
          <a:xfrm>
            <a:off x="3731342" y="4173794"/>
            <a:ext cx="75413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기대효과</a:t>
            </a:r>
            <a:r>
              <a:rPr lang="en-US" altLang="ko-KR" sz="1400" dirty="0">
                <a:solidFill>
                  <a:srgbClr val="3C7CDE"/>
                </a:solidFill>
              </a:rPr>
              <a:t>2</a:t>
            </a:r>
            <a:r>
              <a:rPr lang="ko-KR" altLang="en-US" sz="1400" dirty="0">
                <a:solidFill>
                  <a:srgbClr val="3C7CDE"/>
                </a:solidFill>
              </a:rPr>
              <a:t>줄 이내</a:t>
            </a:r>
            <a:r>
              <a:rPr lang="en-US" altLang="ko-KR" sz="1400" dirty="0">
                <a:solidFill>
                  <a:srgbClr val="3C7CDE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>
                <a:solidFill>
                  <a:srgbClr val="3C7CDE"/>
                </a:solidFill>
              </a:rPr>
              <a:t>서비스의 필요성과 이를 통해 발생되는 의미에 대해서 간략히 작성</a:t>
            </a: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5D34DC01-E710-2D03-699A-E72D1006081A}"/>
              </a:ext>
            </a:extLst>
          </p:cNvPr>
          <p:cNvSpPr txBox="1">
            <a:spLocks/>
          </p:cNvSpPr>
          <p:nvPr/>
        </p:nvSpPr>
        <p:spPr>
          <a:xfrm>
            <a:off x="10259229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최종 산출물</a:t>
            </a:r>
          </a:p>
        </p:txBody>
      </p:sp>
    </p:spTree>
    <p:extLst>
      <p:ext uri="{BB962C8B-B14F-4D97-AF65-F5344CB8AC3E}">
        <p14:creationId xmlns:p14="http://schemas.microsoft.com/office/powerpoint/2010/main" val="828078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670</Words>
  <Application>Microsoft Office PowerPoint</Application>
  <PresentationFormat>와이드스크린</PresentationFormat>
  <Paragraphs>160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돋움</vt:lpstr>
      <vt:lpstr>맑은 고딕</vt:lpstr>
      <vt:lpstr>Abadi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Dacon io</dc:creator>
  <cp:lastModifiedBy>Dacon io</cp:lastModifiedBy>
  <cp:revision>9</cp:revision>
  <dcterms:created xsi:type="dcterms:W3CDTF">2024-05-21T00:00:56Z</dcterms:created>
  <dcterms:modified xsi:type="dcterms:W3CDTF">2025-07-01T01:51:29Z</dcterms:modified>
</cp:coreProperties>
</file>