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78" r:id="rId4"/>
    <p:sldId id="279" r:id="rId5"/>
    <p:sldId id="280" r:id="rId6"/>
    <p:sldId id="273" r:id="rId7"/>
    <p:sldId id="281" r:id="rId8"/>
    <p:sldId id="282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ihjF2ZWQEcNdCQGL3IzqOLXbA9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1B23"/>
    <a:srgbClr val="3CB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7A43732-219E-4773-AEE6-7331DB972763}">
  <a:tblStyle styleId="{97A43732-219E-4773-AEE6-7331DB972763}" styleName="Table_0">
    <a:wholeTbl>
      <a:tcTxStyle b="off" i="off">
        <a:font>
          <a:latin typeface="맑은 고딕"/>
          <a:ea typeface="맑은 고딕"/>
          <a:cs typeface="맑은 고딕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48"/>
    <p:restoredTop sz="94607"/>
  </p:normalViewPr>
  <p:slideViewPr>
    <p:cSldViewPr snapToGrid="0">
      <p:cViewPr varScale="1">
        <p:scale>
          <a:sx n="130" d="100"/>
          <a:sy n="130" d="100"/>
        </p:scale>
        <p:origin x="20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ko-KR" sz="1200" b="0" i="0" u="none" strike="noStrike" cap="none" smtClean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2</a:t>
            </a:fld>
            <a:endParaRPr lang="ko-KR" altLang="en-US"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35619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슬라이드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algun Gothic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세로 제목 및 텍스트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구역 머리글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Malgun Gothic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콘텐츠 2개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빈 화면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콘텐츠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lgun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캡션 있는 그림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lgun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텍스트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algun Gothic"/>
              <a:buNone/>
              <a:defRPr sz="44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-K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Google Shape;90;p1"/>
          <p:cNvCxnSpPr/>
          <p:nvPr/>
        </p:nvCxnSpPr>
        <p:spPr>
          <a:xfrm>
            <a:off x="388374" y="6415548"/>
            <a:ext cx="11415252" cy="0"/>
          </a:xfrm>
          <a:prstGeom prst="straightConnector1">
            <a:avLst/>
          </a:prstGeom>
          <a:noFill/>
          <a:ln w="19050" cap="flat" cmpd="sng">
            <a:solidFill>
              <a:srgbClr val="AEAEAE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2" name="Google Shape;92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95670" y="6415547"/>
            <a:ext cx="1007955" cy="353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Google Shape;90;p1">
            <a:extLst>
              <a:ext uri="{FF2B5EF4-FFF2-40B4-BE49-F238E27FC236}">
                <a16:creationId xmlns:a16="http://schemas.microsoft.com/office/drawing/2014/main" id="{053CAB3C-01D3-307A-B765-DB89E56FD267}"/>
              </a:ext>
            </a:extLst>
          </p:cNvPr>
          <p:cNvCxnSpPr/>
          <p:nvPr/>
        </p:nvCxnSpPr>
        <p:spPr>
          <a:xfrm>
            <a:off x="388374" y="364575"/>
            <a:ext cx="11415252" cy="0"/>
          </a:xfrm>
          <a:prstGeom prst="straightConnector1">
            <a:avLst/>
          </a:prstGeom>
          <a:noFill/>
          <a:ln w="19050" cap="flat" cmpd="sng">
            <a:solidFill>
              <a:srgbClr val="AEAEAE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8" name="Google Shape;88;p1"/>
          <p:cNvSpPr txBox="1"/>
          <p:nvPr/>
        </p:nvSpPr>
        <p:spPr>
          <a:xfrm>
            <a:off x="1501950" y="1882817"/>
            <a:ext cx="9188100" cy="729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3600" b="0" i="0" dirty="0">
                <a:solidFill>
                  <a:srgbClr val="202124"/>
                </a:solidFill>
                <a:effectLst/>
                <a:latin typeface="Pretendard_KR"/>
                <a:ea typeface="Malgun Gothic" panose="020B0503020000020004" pitchFamily="50" charset="-127"/>
              </a:rPr>
              <a:t>K </a:t>
            </a:r>
            <a:r>
              <a:rPr lang="en-US" altLang="ko-KR" sz="3600" dirty="0">
                <a:solidFill>
                  <a:srgbClr val="202124"/>
                </a:solidFill>
                <a:latin typeface="Pretendard_KR"/>
                <a:ea typeface="Malgun Gothic" panose="020B0503020000020004" pitchFamily="50" charset="-127"/>
              </a:rPr>
              <a:t>intelligence </a:t>
            </a:r>
            <a:r>
              <a:rPr lang="ko-KR" altLang="en-US" sz="3600" dirty="0" err="1">
                <a:solidFill>
                  <a:srgbClr val="202124"/>
                </a:solidFill>
                <a:latin typeface="Pretendard_KR"/>
                <a:ea typeface="Malgun Gothic" panose="020B0503020000020004" pitchFamily="50" charset="-127"/>
              </a:rPr>
              <a:t>해커톤</a:t>
            </a:r>
            <a:r>
              <a:rPr lang="ko-KR" altLang="en-US" sz="3600" dirty="0">
                <a:solidFill>
                  <a:srgbClr val="202124"/>
                </a:solidFill>
                <a:latin typeface="Pretendard_KR"/>
                <a:ea typeface="Malgun Gothic" panose="020B0503020000020004" pitchFamily="50" charset="-127"/>
              </a:rPr>
              <a:t> </a:t>
            </a:r>
            <a:r>
              <a:rPr lang="en-US" altLang="ko-KR" sz="3600" dirty="0">
                <a:solidFill>
                  <a:srgbClr val="202124"/>
                </a:solidFill>
                <a:latin typeface="Pretendard_KR"/>
                <a:ea typeface="Malgun Gothic" panose="020B0503020000020004" pitchFamily="50" charset="-127"/>
              </a:rPr>
              <a:t>2025</a:t>
            </a:r>
            <a:endParaRPr lang="en-US" altLang="ko-KR" sz="3600" b="0" i="0" dirty="0">
              <a:solidFill>
                <a:srgbClr val="202124"/>
              </a:solidFill>
              <a:effectLst/>
              <a:latin typeface="Malgun Gothic" panose="020B0503020000020004" pitchFamily="50" charset="-127"/>
              <a:ea typeface="Malgun Gothic" panose="020B0503020000020004" pitchFamily="50" charset="-127"/>
            </a:endParaRPr>
          </a:p>
        </p:txBody>
      </p:sp>
      <p:graphicFrame>
        <p:nvGraphicFramePr>
          <p:cNvPr id="89" name="Google Shape;89;p1"/>
          <p:cNvGraphicFramePr/>
          <p:nvPr>
            <p:extLst>
              <p:ext uri="{D42A27DB-BD31-4B8C-83A1-F6EECF244321}">
                <p14:modId xmlns:p14="http://schemas.microsoft.com/office/powerpoint/2010/main" val="259346336"/>
              </p:ext>
            </p:extLst>
          </p:nvPr>
        </p:nvGraphicFramePr>
        <p:xfrm>
          <a:off x="3386675" y="4388003"/>
          <a:ext cx="5418650" cy="899000"/>
        </p:xfrm>
        <a:graphic>
          <a:graphicData uri="http://schemas.openxmlformats.org/drawingml/2006/table">
            <a:tbl>
              <a:tblPr firstRow="1" bandRow="1">
                <a:tableStyleId>{97A43732-219E-4773-AEE6-7331DB972763}</a:tableStyleId>
              </a:tblPr>
              <a:tblGrid>
                <a:gridCol w="2709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sz="1800" u="none" strike="noStrike" cap="none" dirty="0" err="1"/>
                        <a:t>팀명</a:t>
                      </a:r>
                      <a:endParaRPr sz="18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-KR" altLang="en-US" sz="1800" u="none" strike="noStrike" cap="none" dirty="0"/>
                        <a:t>프로젝트명</a:t>
                      </a:r>
                      <a:endParaRPr sz="18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613855372"/>
                  </a:ext>
                </a:extLst>
              </a:tr>
            </a:tbl>
          </a:graphicData>
        </a:graphic>
      </p:graphicFrame>
      <p:cxnSp>
        <p:nvCxnSpPr>
          <p:cNvPr id="94" name="Google Shape;94;p1"/>
          <p:cNvCxnSpPr/>
          <p:nvPr/>
        </p:nvCxnSpPr>
        <p:spPr>
          <a:xfrm>
            <a:off x="2310450" y="2662599"/>
            <a:ext cx="7571100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759B1EC-410B-0EF7-0D10-30B750C7561A}"/>
              </a:ext>
            </a:extLst>
          </p:cNvPr>
          <p:cNvSpPr txBox="1"/>
          <p:nvPr/>
        </p:nvSpPr>
        <p:spPr>
          <a:xfrm>
            <a:off x="4823069" y="2877879"/>
            <a:ext cx="2545890" cy="3815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n-US" altLang="ko-KR" sz="1800" dirty="0">
                <a:solidFill>
                  <a:srgbClr val="202124"/>
                </a:solidFill>
                <a:latin typeface="+mj-ea"/>
                <a:ea typeface="+mj-ea"/>
              </a:rPr>
              <a:t>Track</a:t>
            </a:r>
            <a:r>
              <a:rPr lang="ko-KR" altLang="en-US" sz="1800" dirty="0">
                <a:solidFill>
                  <a:srgbClr val="202124"/>
                </a:solidFill>
                <a:latin typeface="+mj-ea"/>
                <a:ea typeface="+mj-ea"/>
              </a:rPr>
              <a:t> </a:t>
            </a:r>
            <a:r>
              <a:rPr lang="en-US" altLang="ko-KR" sz="1800" dirty="0">
                <a:solidFill>
                  <a:srgbClr val="202124"/>
                </a:solidFill>
                <a:latin typeface="+mj-ea"/>
                <a:ea typeface="+mj-ea"/>
              </a:rPr>
              <a:t>1:</a:t>
            </a:r>
            <a:r>
              <a:rPr lang="ko-KR" altLang="en-US" sz="1800" dirty="0">
                <a:solidFill>
                  <a:srgbClr val="202124"/>
                </a:solidFill>
                <a:latin typeface="+mj-ea"/>
                <a:ea typeface="+mj-ea"/>
              </a:rPr>
              <a:t> </a:t>
            </a:r>
            <a:r>
              <a:rPr lang="en-US" altLang="ko-KR" sz="1800" dirty="0">
                <a:solidFill>
                  <a:srgbClr val="202124"/>
                </a:solidFill>
                <a:latin typeface="+mj-ea"/>
                <a:ea typeface="+mj-ea"/>
              </a:rPr>
              <a:t>AI Agent </a:t>
            </a:r>
            <a:r>
              <a:rPr lang="ko-KR" altLang="en-US" sz="1800" dirty="0">
                <a:solidFill>
                  <a:srgbClr val="202124"/>
                </a:solidFill>
                <a:latin typeface="+mj-ea"/>
                <a:ea typeface="+mj-ea"/>
              </a:rPr>
              <a:t>개발</a:t>
            </a:r>
            <a:endParaRPr lang="en-US" altLang="ko-KR" sz="1800" dirty="0">
              <a:solidFill>
                <a:srgbClr val="202124"/>
              </a:solidFill>
              <a:latin typeface="+mj-ea"/>
              <a:ea typeface="+mj-ea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732B39EF-4F81-3489-DAC8-924C768E3F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1691" y="6446658"/>
            <a:ext cx="1007955" cy="2911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992D8A6A-BAA6-9096-B1E5-F048C86014F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graphicFrame>
        <p:nvGraphicFramePr>
          <p:cNvPr id="18" name="표 17">
            <a:extLst>
              <a:ext uri="{FF2B5EF4-FFF2-40B4-BE49-F238E27FC236}">
                <a16:creationId xmlns:a16="http://schemas.microsoft.com/office/drawing/2014/main" id="{9E82A0D5-5563-BD1F-6E05-4BFFF3CA4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175638"/>
              </p:ext>
            </p:extLst>
          </p:nvPr>
        </p:nvGraphicFramePr>
        <p:xfrm>
          <a:off x="744427" y="1145754"/>
          <a:ext cx="10776155" cy="46995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3741">
                  <a:extLst>
                    <a:ext uri="{9D8B030D-6E8A-4147-A177-3AD203B41FA5}">
                      <a16:colId xmlns:a16="http://schemas.microsoft.com/office/drawing/2014/main" val="648815269"/>
                    </a:ext>
                  </a:extLst>
                </a:gridCol>
                <a:gridCol w="8482414">
                  <a:extLst>
                    <a:ext uri="{9D8B030D-6E8A-4147-A177-3AD203B41FA5}">
                      <a16:colId xmlns:a16="http://schemas.microsoft.com/office/drawing/2014/main" val="1921105622"/>
                    </a:ext>
                  </a:extLst>
                </a:gridCol>
              </a:tblGrid>
              <a:tr h="7832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j-ea"/>
                          <a:ea typeface="+mj-ea"/>
                        </a:rPr>
                        <a:t>팀명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400" i="1" dirty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ko-KR" altLang="en-US" sz="1400" i="1" dirty="0" err="1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팀명</a:t>
                      </a:r>
                      <a:r>
                        <a:rPr lang="ko-KR" altLang="en-US" sz="1400" i="1" dirty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 작성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2804223"/>
                  </a:ext>
                </a:extLst>
              </a:tr>
              <a:tr h="7832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팀원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400" b="0" i="1" dirty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팀원 성명 작성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5227288"/>
                  </a:ext>
                </a:extLst>
              </a:tr>
              <a:tr h="7832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프로젝트명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400" i="1" dirty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선정한 프로젝트명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4307777"/>
                  </a:ext>
                </a:extLst>
              </a:tr>
              <a:tr h="7832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주제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400" i="1" dirty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선정한 주제에 대한 설명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49380483"/>
                  </a:ext>
                </a:extLst>
              </a:tr>
              <a:tr h="7832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사용한 </a:t>
                      </a:r>
                      <a:r>
                        <a:rPr lang="ko-KR" altLang="en-US" dirty="0" err="1">
                          <a:latin typeface="+mj-ea"/>
                          <a:ea typeface="+mj-ea"/>
                        </a:rPr>
                        <a:t>믿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: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음 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2.0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 모델</a:t>
                      </a:r>
                      <a:endParaRPr lang="en-US" altLang="ko-KR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400" i="1" dirty="0" err="1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믿</a:t>
                      </a:r>
                      <a:r>
                        <a:rPr lang="en-US" altLang="ko-KR" sz="1400" i="1" dirty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:</a:t>
                      </a:r>
                      <a:r>
                        <a:rPr lang="ko-KR" altLang="en-US" sz="1400" i="1" dirty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음 </a:t>
                      </a:r>
                      <a:r>
                        <a:rPr lang="en-US" altLang="ko-KR" sz="1400" i="1" dirty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2.0</a:t>
                      </a:r>
                      <a:r>
                        <a:rPr lang="ko-KR" altLang="en-US" sz="1400" i="1" dirty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ko-KR" sz="1400" i="1" dirty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Base, </a:t>
                      </a:r>
                      <a:r>
                        <a:rPr lang="ko-KR" altLang="en-US" sz="1400" i="1" dirty="0" err="1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믿</a:t>
                      </a:r>
                      <a:r>
                        <a:rPr lang="en-US" altLang="ko-KR" sz="1400" i="1" dirty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:</a:t>
                      </a:r>
                      <a:r>
                        <a:rPr lang="ko-KR" altLang="en-US" sz="1400" i="1" dirty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음 </a:t>
                      </a:r>
                      <a:r>
                        <a:rPr lang="en-US" altLang="ko-KR" sz="1400" i="1" dirty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2.0</a:t>
                      </a:r>
                      <a:r>
                        <a:rPr lang="ko-KR" altLang="en-US" sz="1400" i="1" dirty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ko-KR" sz="1400" i="1" dirty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Mini</a:t>
                      </a:r>
                      <a:endParaRPr lang="ko-KR" altLang="en-US" sz="1400" i="1" dirty="0">
                        <a:solidFill>
                          <a:srgbClr val="0070C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8021997"/>
                  </a:ext>
                </a:extLst>
              </a:tr>
              <a:tr h="78325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j-ea"/>
                          <a:ea typeface="+mj-ea"/>
                        </a:rPr>
                        <a:t>한줄소개</a:t>
                      </a:r>
                      <a:endParaRPr lang="en-US" altLang="ko-KR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400" i="1" dirty="0">
                          <a:solidFill>
                            <a:srgbClr val="0070C0"/>
                          </a:solidFill>
                          <a:latin typeface="+mj-ea"/>
                          <a:ea typeface="+mj-ea"/>
                        </a:rPr>
                        <a:t>프로젝트에 대해 간략히 작성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9393612"/>
                  </a:ext>
                </a:extLst>
              </a:tr>
            </a:tbl>
          </a:graphicData>
        </a:graphic>
      </p:graphicFrame>
      <p:cxnSp>
        <p:nvCxnSpPr>
          <p:cNvPr id="2" name="Google Shape;99;p2">
            <a:extLst>
              <a:ext uri="{FF2B5EF4-FFF2-40B4-BE49-F238E27FC236}">
                <a16:creationId xmlns:a16="http://schemas.microsoft.com/office/drawing/2014/main" id="{4C2E8235-19C7-F4A2-521E-8B764CF39526}"/>
              </a:ext>
            </a:extLst>
          </p:cNvPr>
          <p:cNvCxnSpPr/>
          <p:nvPr/>
        </p:nvCxnSpPr>
        <p:spPr>
          <a:xfrm>
            <a:off x="388374" y="599767"/>
            <a:ext cx="11415252" cy="0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Google Shape;102;p2">
            <a:extLst>
              <a:ext uri="{FF2B5EF4-FFF2-40B4-BE49-F238E27FC236}">
                <a16:creationId xmlns:a16="http://schemas.microsoft.com/office/drawing/2014/main" id="{BA191824-B2B3-882C-225B-A20742F1D017}"/>
              </a:ext>
            </a:extLst>
          </p:cNvPr>
          <p:cNvSpPr txBox="1"/>
          <p:nvPr/>
        </p:nvSpPr>
        <p:spPr>
          <a:xfrm>
            <a:off x="606000" y="242625"/>
            <a:ext cx="54321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예선 산출물 </a:t>
            </a:r>
            <a:r>
              <a:rPr lang="en-US" altLang="ko-KR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-</a:t>
            </a:r>
            <a:r>
              <a:rPr lang="ko-KR" altLang="en-US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Summary</a:t>
            </a:r>
            <a:endParaRPr sz="1300" b="1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4" name="Google Shape;100;p2">
            <a:extLst>
              <a:ext uri="{FF2B5EF4-FFF2-40B4-BE49-F238E27FC236}">
                <a16:creationId xmlns:a16="http://schemas.microsoft.com/office/drawing/2014/main" id="{A68318B3-A6F8-FF5F-1084-F15C84670967}"/>
              </a:ext>
            </a:extLst>
          </p:cNvPr>
          <p:cNvSpPr txBox="1"/>
          <p:nvPr/>
        </p:nvSpPr>
        <p:spPr>
          <a:xfrm>
            <a:off x="9887301" y="229867"/>
            <a:ext cx="19329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7474"/>
              </a:buClr>
              <a:buSzPts val="1000"/>
              <a:buFont typeface="Arial"/>
              <a:buNone/>
            </a:pPr>
            <a:r>
              <a:rPr lang="en-US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K Intelligence </a:t>
            </a:r>
            <a:r>
              <a:rPr lang="ko-KR" altLang="en-US" sz="1000" b="1" dirty="0" err="1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해커톤</a:t>
            </a:r>
            <a:r>
              <a:rPr lang="ko-KR" altLang="en-US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2025</a:t>
            </a:r>
            <a:endParaRPr dirty="0">
              <a:solidFill>
                <a:srgbClr val="AEAEA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cxnSp>
        <p:nvCxnSpPr>
          <p:cNvPr id="7" name="Google Shape;105;p2">
            <a:extLst>
              <a:ext uri="{FF2B5EF4-FFF2-40B4-BE49-F238E27FC236}">
                <a16:creationId xmlns:a16="http://schemas.microsoft.com/office/drawing/2014/main" id="{B1DBEA1A-7DC9-3798-9EAA-C04652D3DCC4}"/>
              </a:ext>
            </a:extLst>
          </p:cNvPr>
          <p:cNvCxnSpPr/>
          <p:nvPr/>
        </p:nvCxnSpPr>
        <p:spPr>
          <a:xfrm>
            <a:off x="388374" y="6415548"/>
            <a:ext cx="11415300" cy="0"/>
          </a:xfrm>
          <a:prstGeom prst="straightConnector1">
            <a:avLst/>
          </a:prstGeom>
          <a:noFill/>
          <a:ln w="19050" cap="flat" cmpd="sng">
            <a:solidFill>
              <a:srgbClr val="AEAEAE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8" name="Google Shape;92;p1">
            <a:extLst>
              <a:ext uri="{FF2B5EF4-FFF2-40B4-BE49-F238E27FC236}">
                <a16:creationId xmlns:a16="http://schemas.microsoft.com/office/drawing/2014/main" id="{B2B10690-B5F8-6D7C-6F9C-ACBA0876918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95670" y="6415547"/>
            <a:ext cx="1007955" cy="353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C4E87AED-A8D6-7FD9-3815-B94D5EE610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1691" y="6446658"/>
            <a:ext cx="1007955" cy="291187"/>
          </a:xfrm>
          <a:prstGeom prst="rect">
            <a:avLst/>
          </a:prstGeom>
        </p:spPr>
      </p:pic>
      <p:sp>
        <p:nvSpPr>
          <p:cNvPr id="14" name="Google Shape;101;p2">
            <a:extLst>
              <a:ext uri="{FF2B5EF4-FFF2-40B4-BE49-F238E27FC236}">
                <a16:creationId xmlns:a16="http://schemas.microsoft.com/office/drawing/2014/main" id="{4E81DA4F-8AD4-2E88-1A2A-146560D4B69F}"/>
              </a:ext>
            </a:extLst>
          </p:cNvPr>
          <p:cNvSpPr/>
          <p:nvPr/>
        </p:nvSpPr>
        <p:spPr>
          <a:xfrm>
            <a:off x="462750" y="371175"/>
            <a:ext cx="125700" cy="127800"/>
          </a:xfrm>
          <a:prstGeom prst="rect">
            <a:avLst/>
          </a:prstGeom>
          <a:solidFill>
            <a:schemeClr val="bg2">
              <a:lumMod val="25000"/>
              <a:lumOff val="75000"/>
              <a:alpha val="3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C7CD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59433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24D7D1-0B19-F66A-84F8-B80017D8A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B165CAD0-2A02-5E29-8536-ED2B3C3375B1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2" name="Google Shape;99;p2">
            <a:extLst>
              <a:ext uri="{FF2B5EF4-FFF2-40B4-BE49-F238E27FC236}">
                <a16:creationId xmlns:a16="http://schemas.microsoft.com/office/drawing/2014/main" id="{CB1259FB-3BC9-1F76-5145-01C9E5C371CD}"/>
              </a:ext>
            </a:extLst>
          </p:cNvPr>
          <p:cNvCxnSpPr/>
          <p:nvPr/>
        </p:nvCxnSpPr>
        <p:spPr>
          <a:xfrm>
            <a:off x="388374" y="599767"/>
            <a:ext cx="11415252" cy="0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Google Shape;102;p2">
            <a:extLst>
              <a:ext uri="{FF2B5EF4-FFF2-40B4-BE49-F238E27FC236}">
                <a16:creationId xmlns:a16="http://schemas.microsoft.com/office/drawing/2014/main" id="{D7ADD4E6-F6E8-97A3-9EA6-04E64C9E771E}"/>
              </a:ext>
            </a:extLst>
          </p:cNvPr>
          <p:cNvSpPr txBox="1"/>
          <p:nvPr/>
        </p:nvSpPr>
        <p:spPr>
          <a:xfrm>
            <a:off x="606000" y="242625"/>
            <a:ext cx="54321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예선 산출물</a:t>
            </a:r>
            <a:r>
              <a:rPr lang="en-US" altLang="ko-KR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- </a:t>
            </a:r>
            <a:r>
              <a:rPr lang="ko-KR" altLang="en-US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기획서</a:t>
            </a:r>
            <a:endParaRPr sz="1300" b="1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4" name="Google Shape;100;p2">
            <a:extLst>
              <a:ext uri="{FF2B5EF4-FFF2-40B4-BE49-F238E27FC236}">
                <a16:creationId xmlns:a16="http://schemas.microsoft.com/office/drawing/2014/main" id="{E370232A-6652-0B7B-A2D6-F8802B0F42F4}"/>
              </a:ext>
            </a:extLst>
          </p:cNvPr>
          <p:cNvSpPr txBox="1"/>
          <p:nvPr/>
        </p:nvSpPr>
        <p:spPr>
          <a:xfrm>
            <a:off x="9887301" y="229867"/>
            <a:ext cx="19329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7474"/>
              </a:buClr>
              <a:buSzPts val="1000"/>
              <a:buFont typeface="Arial"/>
              <a:buNone/>
            </a:pPr>
            <a:r>
              <a:rPr lang="en-US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K Intelligence </a:t>
            </a:r>
            <a:r>
              <a:rPr lang="ko-KR" altLang="en-US" sz="1000" b="1" dirty="0" err="1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해커톤</a:t>
            </a:r>
            <a:r>
              <a:rPr lang="ko-KR" altLang="en-US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2025</a:t>
            </a:r>
            <a:endParaRPr dirty="0">
              <a:solidFill>
                <a:srgbClr val="AEAEA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cxnSp>
        <p:nvCxnSpPr>
          <p:cNvPr id="7" name="Google Shape;105;p2">
            <a:extLst>
              <a:ext uri="{FF2B5EF4-FFF2-40B4-BE49-F238E27FC236}">
                <a16:creationId xmlns:a16="http://schemas.microsoft.com/office/drawing/2014/main" id="{A7330DB1-95E4-4D38-F6A4-9BB98AC14BD1}"/>
              </a:ext>
            </a:extLst>
          </p:cNvPr>
          <p:cNvCxnSpPr/>
          <p:nvPr/>
        </p:nvCxnSpPr>
        <p:spPr>
          <a:xfrm>
            <a:off x="388374" y="6415548"/>
            <a:ext cx="11415300" cy="0"/>
          </a:xfrm>
          <a:prstGeom prst="straightConnector1">
            <a:avLst/>
          </a:prstGeom>
          <a:noFill/>
          <a:ln w="19050" cap="flat" cmpd="sng">
            <a:solidFill>
              <a:srgbClr val="AEAEAE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8" name="Google Shape;92;p1">
            <a:extLst>
              <a:ext uri="{FF2B5EF4-FFF2-40B4-BE49-F238E27FC236}">
                <a16:creationId xmlns:a16="http://schemas.microsoft.com/office/drawing/2014/main" id="{48CD7EDD-FD6F-B8B4-97AA-853BC09F0B07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95670" y="6415547"/>
            <a:ext cx="1007955" cy="353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84A5F127-BDBC-202E-CA3E-715C924869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1691" y="6446658"/>
            <a:ext cx="1007955" cy="291187"/>
          </a:xfrm>
          <a:prstGeom prst="rect">
            <a:avLst/>
          </a:prstGeom>
        </p:spPr>
      </p:pic>
      <p:sp>
        <p:nvSpPr>
          <p:cNvPr id="14" name="Google Shape;101;p2">
            <a:extLst>
              <a:ext uri="{FF2B5EF4-FFF2-40B4-BE49-F238E27FC236}">
                <a16:creationId xmlns:a16="http://schemas.microsoft.com/office/drawing/2014/main" id="{4FD4C6A3-A7FF-DCE0-30BE-4532F9F20CD2}"/>
              </a:ext>
            </a:extLst>
          </p:cNvPr>
          <p:cNvSpPr/>
          <p:nvPr/>
        </p:nvSpPr>
        <p:spPr>
          <a:xfrm>
            <a:off x="462750" y="371175"/>
            <a:ext cx="125700" cy="127800"/>
          </a:xfrm>
          <a:prstGeom prst="rect">
            <a:avLst/>
          </a:prstGeom>
          <a:solidFill>
            <a:schemeClr val="bg2">
              <a:lumMod val="25000"/>
              <a:lumOff val="75000"/>
              <a:alpha val="3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C7CD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220991-1956-8C13-7614-0AE6FD9B9483}"/>
              </a:ext>
            </a:extLst>
          </p:cNvPr>
          <p:cNvSpPr txBox="1"/>
          <p:nvPr/>
        </p:nvSpPr>
        <p:spPr>
          <a:xfrm>
            <a:off x="939333" y="1189703"/>
            <a:ext cx="2497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+mj-ea"/>
                <a:ea typeface="+mj-ea"/>
              </a:rPr>
              <a:t>주제 제안 배경</a:t>
            </a:r>
          </a:p>
        </p:txBody>
      </p:sp>
      <p:cxnSp>
        <p:nvCxnSpPr>
          <p:cNvPr id="10" name="직선 연결선 3">
            <a:extLst>
              <a:ext uri="{FF2B5EF4-FFF2-40B4-BE49-F238E27FC236}">
                <a16:creationId xmlns:a16="http://schemas.microsoft.com/office/drawing/2014/main" id="{38DA6E6D-E7BA-305C-C09E-8185DC296499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E1A0B1D-D56D-F247-A463-80FCAC8780BB}"/>
              </a:ext>
            </a:extLst>
          </p:cNvPr>
          <p:cNvSpPr txBox="1"/>
          <p:nvPr/>
        </p:nvSpPr>
        <p:spPr>
          <a:xfrm>
            <a:off x="2664541" y="1957156"/>
            <a:ext cx="754134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i="1" dirty="0">
                <a:solidFill>
                  <a:srgbClr val="3C7CDE"/>
                </a:solidFill>
              </a:rPr>
              <a:t>해결하고자 하는 문제 상황</a:t>
            </a:r>
            <a:r>
              <a:rPr lang="en-US" altLang="ko-KR" i="1" dirty="0">
                <a:solidFill>
                  <a:srgbClr val="3C7CDE"/>
                </a:solidFill>
              </a:rPr>
              <a:t>, </a:t>
            </a:r>
            <a:r>
              <a:rPr lang="ko-KR" altLang="en-US" i="1" dirty="0">
                <a:solidFill>
                  <a:srgbClr val="3C7CDE"/>
                </a:solidFill>
              </a:rPr>
              <a:t>제안 배경을 구체적으로 작성</a:t>
            </a:r>
            <a:endParaRPr lang="en-US" altLang="ko-KR" i="1" dirty="0">
              <a:solidFill>
                <a:srgbClr val="3C7CD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699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2F5F4-E7D0-4278-C766-1553809900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1157C7AA-BAD1-48B2-65BB-AD464A54796A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2" name="Google Shape;99;p2">
            <a:extLst>
              <a:ext uri="{FF2B5EF4-FFF2-40B4-BE49-F238E27FC236}">
                <a16:creationId xmlns:a16="http://schemas.microsoft.com/office/drawing/2014/main" id="{250B76DD-037A-6065-6C19-E692AEE22FB0}"/>
              </a:ext>
            </a:extLst>
          </p:cNvPr>
          <p:cNvCxnSpPr/>
          <p:nvPr/>
        </p:nvCxnSpPr>
        <p:spPr>
          <a:xfrm>
            <a:off x="388374" y="599767"/>
            <a:ext cx="11415252" cy="0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Google Shape;102;p2">
            <a:extLst>
              <a:ext uri="{FF2B5EF4-FFF2-40B4-BE49-F238E27FC236}">
                <a16:creationId xmlns:a16="http://schemas.microsoft.com/office/drawing/2014/main" id="{FDA78D37-3108-EE7F-CB8F-3A968C425896}"/>
              </a:ext>
            </a:extLst>
          </p:cNvPr>
          <p:cNvSpPr txBox="1"/>
          <p:nvPr/>
        </p:nvSpPr>
        <p:spPr>
          <a:xfrm>
            <a:off x="606000" y="242625"/>
            <a:ext cx="54321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예선 산출물</a:t>
            </a:r>
            <a:r>
              <a:rPr lang="en-US" altLang="ko-KR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- </a:t>
            </a:r>
            <a:r>
              <a:rPr lang="ko-KR" altLang="en-US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기획서</a:t>
            </a:r>
            <a:endParaRPr sz="1300" b="1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4" name="Google Shape;100;p2">
            <a:extLst>
              <a:ext uri="{FF2B5EF4-FFF2-40B4-BE49-F238E27FC236}">
                <a16:creationId xmlns:a16="http://schemas.microsoft.com/office/drawing/2014/main" id="{D226F89C-4A83-CADA-6744-9F17EA45ED5A}"/>
              </a:ext>
            </a:extLst>
          </p:cNvPr>
          <p:cNvSpPr txBox="1"/>
          <p:nvPr/>
        </p:nvSpPr>
        <p:spPr>
          <a:xfrm>
            <a:off x="9887301" y="229867"/>
            <a:ext cx="19329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7474"/>
              </a:buClr>
              <a:buSzPts val="1000"/>
              <a:buFont typeface="Arial"/>
              <a:buNone/>
            </a:pPr>
            <a:r>
              <a:rPr lang="en-US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K Intelligence </a:t>
            </a:r>
            <a:r>
              <a:rPr lang="ko-KR" altLang="en-US" sz="1000" b="1" dirty="0" err="1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해커톤</a:t>
            </a:r>
            <a:r>
              <a:rPr lang="ko-KR" altLang="en-US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2025</a:t>
            </a:r>
            <a:endParaRPr dirty="0">
              <a:solidFill>
                <a:srgbClr val="AEAEA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cxnSp>
        <p:nvCxnSpPr>
          <p:cNvPr id="7" name="Google Shape;105;p2">
            <a:extLst>
              <a:ext uri="{FF2B5EF4-FFF2-40B4-BE49-F238E27FC236}">
                <a16:creationId xmlns:a16="http://schemas.microsoft.com/office/drawing/2014/main" id="{37E35A3E-9640-A8FF-B4C4-60FCEC535100}"/>
              </a:ext>
            </a:extLst>
          </p:cNvPr>
          <p:cNvCxnSpPr/>
          <p:nvPr/>
        </p:nvCxnSpPr>
        <p:spPr>
          <a:xfrm>
            <a:off x="388374" y="6415548"/>
            <a:ext cx="11415300" cy="0"/>
          </a:xfrm>
          <a:prstGeom prst="straightConnector1">
            <a:avLst/>
          </a:prstGeom>
          <a:noFill/>
          <a:ln w="19050" cap="flat" cmpd="sng">
            <a:solidFill>
              <a:srgbClr val="AEAEAE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8" name="Google Shape;92;p1">
            <a:extLst>
              <a:ext uri="{FF2B5EF4-FFF2-40B4-BE49-F238E27FC236}">
                <a16:creationId xmlns:a16="http://schemas.microsoft.com/office/drawing/2014/main" id="{AD104C8F-EA2D-31A6-F3F6-3F686D73F39D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95670" y="6415547"/>
            <a:ext cx="1007955" cy="353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C8A98773-C0A3-38BB-5BE3-B3817990E6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1691" y="6446658"/>
            <a:ext cx="1007955" cy="291187"/>
          </a:xfrm>
          <a:prstGeom prst="rect">
            <a:avLst/>
          </a:prstGeom>
        </p:spPr>
      </p:pic>
      <p:sp>
        <p:nvSpPr>
          <p:cNvPr id="14" name="Google Shape;101;p2">
            <a:extLst>
              <a:ext uri="{FF2B5EF4-FFF2-40B4-BE49-F238E27FC236}">
                <a16:creationId xmlns:a16="http://schemas.microsoft.com/office/drawing/2014/main" id="{9CE2AEF5-243D-D469-B364-EE0084AAA103}"/>
              </a:ext>
            </a:extLst>
          </p:cNvPr>
          <p:cNvSpPr/>
          <p:nvPr/>
        </p:nvSpPr>
        <p:spPr>
          <a:xfrm>
            <a:off x="462750" y="371175"/>
            <a:ext cx="125700" cy="127800"/>
          </a:xfrm>
          <a:prstGeom prst="rect">
            <a:avLst/>
          </a:prstGeom>
          <a:solidFill>
            <a:schemeClr val="bg2">
              <a:lumMod val="25000"/>
              <a:lumOff val="75000"/>
              <a:alpha val="3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C7CD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C278FF-57A0-7C3A-21B2-B56318A47152}"/>
              </a:ext>
            </a:extLst>
          </p:cNvPr>
          <p:cNvSpPr txBox="1"/>
          <p:nvPr/>
        </p:nvSpPr>
        <p:spPr>
          <a:xfrm>
            <a:off x="939333" y="1189703"/>
            <a:ext cx="2497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ko-KR" dirty="0">
                <a:latin typeface="+mj-ea"/>
                <a:ea typeface="+mj-ea"/>
              </a:rPr>
              <a:t>AI Agent </a:t>
            </a:r>
            <a:r>
              <a:rPr lang="ko-KR" altLang="en-US" dirty="0">
                <a:latin typeface="+mj-ea"/>
                <a:ea typeface="+mj-ea"/>
              </a:rPr>
              <a:t>기능 및 구조</a:t>
            </a:r>
          </a:p>
        </p:txBody>
      </p:sp>
      <p:cxnSp>
        <p:nvCxnSpPr>
          <p:cNvPr id="10" name="직선 연결선 3">
            <a:extLst>
              <a:ext uri="{FF2B5EF4-FFF2-40B4-BE49-F238E27FC236}">
                <a16:creationId xmlns:a16="http://schemas.microsoft.com/office/drawing/2014/main" id="{A1628004-1AB5-0077-6D18-66ED08E03B10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D384030-AD97-CF1C-87BF-7D94D6FE4AED}"/>
              </a:ext>
            </a:extLst>
          </p:cNvPr>
          <p:cNvSpPr txBox="1"/>
          <p:nvPr/>
        </p:nvSpPr>
        <p:spPr>
          <a:xfrm>
            <a:off x="2664541" y="1957156"/>
            <a:ext cx="754134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lvl="0" indent="-285750" latinLnBrk="1">
              <a:buClrTx/>
              <a:buFont typeface="Wingdings" panose="05000000000000000000" pitchFamily="2" charset="2"/>
              <a:buChar char="ü"/>
              <a:defRPr/>
            </a:pPr>
            <a:r>
              <a:rPr lang="en-US" altLang="ko-KR" i="1" kern="1200" dirty="0">
                <a:solidFill>
                  <a:srgbClr val="3C7CDE"/>
                </a:solidFill>
                <a:latin typeface="맑은 고딕" panose="02110004020202020204"/>
              </a:rPr>
              <a:t>AI Agent</a:t>
            </a:r>
            <a:r>
              <a:rPr lang="ko-KR" altLang="en-US" i="1" kern="1200" dirty="0">
                <a:solidFill>
                  <a:srgbClr val="3C7CDE"/>
                </a:solidFill>
                <a:latin typeface="맑은 고딕" panose="02110004020202020204"/>
              </a:rPr>
              <a:t>의 주요 기능 목록</a:t>
            </a:r>
            <a:r>
              <a:rPr lang="en-US" altLang="ko-KR" i="1" kern="1200" dirty="0">
                <a:solidFill>
                  <a:srgbClr val="3C7CDE"/>
                </a:solidFill>
                <a:latin typeface="맑은 고딕" panose="02110004020202020204"/>
              </a:rPr>
              <a:t>, </a:t>
            </a:r>
            <a:r>
              <a:rPr lang="ko-KR" altLang="en-US" i="1" kern="1200" dirty="0">
                <a:solidFill>
                  <a:srgbClr val="3C7CDE"/>
                </a:solidFill>
                <a:latin typeface="맑은 고딕" panose="02110004020202020204"/>
              </a:rPr>
              <a:t>기능 간 관계</a:t>
            </a:r>
            <a:r>
              <a:rPr lang="en-US" altLang="ko-KR" i="1" kern="1200" dirty="0">
                <a:solidFill>
                  <a:srgbClr val="3C7CDE"/>
                </a:solidFill>
                <a:latin typeface="맑은 고딕" panose="02110004020202020204"/>
              </a:rPr>
              <a:t>, </a:t>
            </a:r>
            <a:r>
              <a:rPr lang="ko-KR" altLang="en-US" i="1" kern="1200" dirty="0">
                <a:solidFill>
                  <a:srgbClr val="3C7CDE"/>
                </a:solidFill>
                <a:latin typeface="맑은 고딕" panose="02110004020202020204"/>
              </a:rPr>
              <a:t>전체 처리 흐름과 구조를 기술</a:t>
            </a:r>
          </a:p>
        </p:txBody>
      </p:sp>
    </p:spTree>
    <p:extLst>
      <p:ext uri="{BB962C8B-B14F-4D97-AF65-F5344CB8AC3E}">
        <p14:creationId xmlns:p14="http://schemas.microsoft.com/office/powerpoint/2010/main" val="4027285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07D086-7FAD-83A2-673F-CD401C76F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822BAF9-7DA8-2CEB-0389-8E3F6CFC4B2D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2" name="Google Shape;99;p2">
            <a:extLst>
              <a:ext uri="{FF2B5EF4-FFF2-40B4-BE49-F238E27FC236}">
                <a16:creationId xmlns:a16="http://schemas.microsoft.com/office/drawing/2014/main" id="{AF58BFF4-5D90-B7BB-A5FB-15DD1784476A}"/>
              </a:ext>
            </a:extLst>
          </p:cNvPr>
          <p:cNvCxnSpPr/>
          <p:nvPr/>
        </p:nvCxnSpPr>
        <p:spPr>
          <a:xfrm>
            <a:off x="388374" y="599767"/>
            <a:ext cx="11415252" cy="0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Google Shape;102;p2">
            <a:extLst>
              <a:ext uri="{FF2B5EF4-FFF2-40B4-BE49-F238E27FC236}">
                <a16:creationId xmlns:a16="http://schemas.microsoft.com/office/drawing/2014/main" id="{B3D6440B-E8F0-1E73-E5FF-72737DFD9199}"/>
              </a:ext>
            </a:extLst>
          </p:cNvPr>
          <p:cNvSpPr txBox="1"/>
          <p:nvPr/>
        </p:nvSpPr>
        <p:spPr>
          <a:xfrm>
            <a:off x="606000" y="242625"/>
            <a:ext cx="54321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예선 산출물</a:t>
            </a:r>
            <a:r>
              <a:rPr lang="en-US" altLang="ko-KR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- </a:t>
            </a:r>
            <a:r>
              <a:rPr lang="ko-KR" altLang="en-US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기획서</a:t>
            </a:r>
            <a:endParaRPr sz="1300" b="1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4" name="Google Shape;100;p2">
            <a:extLst>
              <a:ext uri="{FF2B5EF4-FFF2-40B4-BE49-F238E27FC236}">
                <a16:creationId xmlns:a16="http://schemas.microsoft.com/office/drawing/2014/main" id="{7BD2A09D-221D-23A5-6A54-2C16637C5107}"/>
              </a:ext>
            </a:extLst>
          </p:cNvPr>
          <p:cNvSpPr txBox="1"/>
          <p:nvPr/>
        </p:nvSpPr>
        <p:spPr>
          <a:xfrm>
            <a:off x="9887301" y="229867"/>
            <a:ext cx="19329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7474"/>
              </a:buClr>
              <a:buSzPts val="1000"/>
              <a:buFont typeface="Arial"/>
              <a:buNone/>
            </a:pPr>
            <a:r>
              <a:rPr lang="en-US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K Intelligence </a:t>
            </a:r>
            <a:r>
              <a:rPr lang="ko-KR" altLang="en-US" sz="1000" b="1" dirty="0" err="1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해커톤</a:t>
            </a:r>
            <a:r>
              <a:rPr lang="ko-KR" altLang="en-US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2025</a:t>
            </a:r>
            <a:endParaRPr dirty="0">
              <a:solidFill>
                <a:srgbClr val="AEAEA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cxnSp>
        <p:nvCxnSpPr>
          <p:cNvPr id="7" name="Google Shape;105;p2">
            <a:extLst>
              <a:ext uri="{FF2B5EF4-FFF2-40B4-BE49-F238E27FC236}">
                <a16:creationId xmlns:a16="http://schemas.microsoft.com/office/drawing/2014/main" id="{CBEF9D9D-82FE-E102-BEBE-5DB9646F8C7D}"/>
              </a:ext>
            </a:extLst>
          </p:cNvPr>
          <p:cNvCxnSpPr/>
          <p:nvPr/>
        </p:nvCxnSpPr>
        <p:spPr>
          <a:xfrm>
            <a:off x="388374" y="6415548"/>
            <a:ext cx="11415300" cy="0"/>
          </a:xfrm>
          <a:prstGeom prst="straightConnector1">
            <a:avLst/>
          </a:prstGeom>
          <a:noFill/>
          <a:ln w="19050" cap="flat" cmpd="sng">
            <a:solidFill>
              <a:srgbClr val="AEAEAE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8" name="Google Shape;92;p1">
            <a:extLst>
              <a:ext uri="{FF2B5EF4-FFF2-40B4-BE49-F238E27FC236}">
                <a16:creationId xmlns:a16="http://schemas.microsoft.com/office/drawing/2014/main" id="{9F24ED86-00F9-D00A-872B-AD59A51EEFD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95670" y="6415547"/>
            <a:ext cx="1007955" cy="353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6F5D85BA-AEDF-4525-A7D9-09927666E1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1691" y="6446658"/>
            <a:ext cx="1007955" cy="291187"/>
          </a:xfrm>
          <a:prstGeom prst="rect">
            <a:avLst/>
          </a:prstGeom>
        </p:spPr>
      </p:pic>
      <p:sp>
        <p:nvSpPr>
          <p:cNvPr id="14" name="Google Shape;101;p2">
            <a:extLst>
              <a:ext uri="{FF2B5EF4-FFF2-40B4-BE49-F238E27FC236}">
                <a16:creationId xmlns:a16="http://schemas.microsoft.com/office/drawing/2014/main" id="{AD1E7A96-4C68-6800-DC19-6EFB0D02D277}"/>
              </a:ext>
            </a:extLst>
          </p:cNvPr>
          <p:cNvSpPr/>
          <p:nvPr/>
        </p:nvSpPr>
        <p:spPr>
          <a:xfrm>
            <a:off x="462750" y="371175"/>
            <a:ext cx="125700" cy="127800"/>
          </a:xfrm>
          <a:prstGeom prst="rect">
            <a:avLst/>
          </a:prstGeom>
          <a:solidFill>
            <a:schemeClr val="bg2">
              <a:lumMod val="25000"/>
              <a:lumOff val="75000"/>
              <a:alpha val="3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C7CD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A7EE83-FB83-19B0-F1B4-CECFF9D828FF}"/>
              </a:ext>
            </a:extLst>
          </p:cNvPr>
          <p:cNvSpPr txBox="1"/>
          <p:nvPr/>
        </p:nvSpPr>
        <p:spPr>
          <a:xfrm>
            <a:off x="939333" y="1189703"/>
            <a:ext cx="2497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+mj-ea"/>
                <a:ea typeface="+mj-ea"/>
              </a:rPr>
              <a:t>기대효과</a:t>
            </a:r>
          </a:p>
        </p:txBody>
      </p:sp>
      <p:cxnSp>
        <p:nvCxnSpPr>
          <p:cNvPr id="10" name="직선 연결선 3">
            <a:extLst>
              <a:ext uri="{FF2B5EF4-FFF2-40B4-BE49-F238E27FC236}">
                <a16:creationId xmlns:a16="http://schemas.microsoft.com/office/drawing/2014/main" id="{DB46F3FE-8810-F742-96B1-76FE8CAEE9B6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B2C9FDC-589C-024C-4DAF-8D28BA7962EF}"/>
              </a:ext>
            </a:extLst>
          </p:cNvPr>
          <p:cNvSpPr txBox="1"/>
          <p:nvPr/>
        </p:nvSpPr>
        <p:spPr>
          <a:xfrm>
            <a:off x="2664541" y="1957156"/>
            <a:ext cx="754134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lvl="0" indent="-285750" latinLnBrk="1">
              <a:buClrTx/>
              <a:buFont typeface="Wingdings" panose="05000000000000000000" pitchFamily="2" charset="2"/>
              <a:buChar char="ü"/>
              <a:defRPr/>
            </a:pPr>
            <a:r>
              <a:rPr lang="ko-KR" altLang="en-US" i="1" kern="1200" dirty="0">
                <a:solidFill>
                  <a:srgbClr val="3C7CDE"/>
                </a:solidFill>
                <a:latin typeface="맑은 고딕" panose="02110004020202020204"/>
              </a:rPr>
              <a:t>기대되는 정량적</a:t>
            </a:r>
            <a:r>
              <a:rPr lang="en-US" altLang="ko-KR" i="1" kern="1200" dirty="0">
                <a:solidFill>
                  <a:srgbClr val="3C7CDE"/>
                </a:solidFill>
                <a:latin typeface="맑은 고딕" panose="02110004020202020204"/>
              </a:rPr>
              <a:t>·</a:t>
            </a:r>
            <a:r>
              <a:rPr lang="ko-KR" altLang="en-US" i="1" kern="1200" dirty="0">
                <a:solidFill>
                  <a:srgbClr val="3C7CDE"/>
                </a:solidFill>
                <a:latin typeface="맑은 고딕" panose="02110004020202020204"/>
              </a:rPr>
              <a:t>정성적 효과</a:t>
            </a:r>
            <a:r>
              <a:rPr lang="en-US" altLang="ko-KR" i="1" kern="1200" dirty="0">
                <a:solidFill>
                  <a:srgbClr val="3C7CDE"/>
                </a:solidFill>
                <a:latin typeface="맑은 고딕" panose="02110004020202020204"/>
              </a:rPr>
              <a:t>, </a:t>
            </a:r>
            <a:r>
              <a:rPr lang="ko-KR" altLang="en-US" i="1" kern="1200" dirty="0">
                <a:solidFill>
                  <a:srgbClr val="3C7CDE"/>
                </a:solidFill>
                <a:latin typeface="맑은 고딕" panose="02110004020202020204"/>
              </a:rPr>
              <a:t>산업</a:t>
            </a:r>
            <a:r>
              <a:rPr lang="en-US" altLang="ko-KR" i="1" kern="1200" dirty="0">
                <a:solidFill>
                  <a:srgbClr val="3C7CDE"/>
                </a:solidFill>
                <a:latin typeface="맑은 고딕" panose="02110004020202020204"/>
              </a:rPr>
              <a:t>·</a:t>
            </a:r>
            <a:r>
              <a:rPr lang="ko-KR" altLang="en-US" i="1" kern="1200" dirty="0">
                <a:solidFill>
                  <a:srgbClr val="3C7CDE"/>
                </a:solidFill>
                <a:latin typeface="맑은 고딕" panose="02110004020202020204"/>
              </a:rPr>
              <a:t>조직 차원의 긍정적 변화 등을 제시</a:t>
            </a:r>
          </a:p>
        </p:txBody>
      </p:sp>
    </p:spTree>
    <p:extLst>
      <p:ext uri="{BB962C8B-B14F-4D97-AF65-F5344CB8AC3E}">
        <p14:creationId xmlns:p14="http://schemas.microsoft.com/office/powerpoint/2010/main" val="3579705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486CC-5FEA-6E0F-6607-8B8860BD1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C0319987-BCA9-9ED0-C4BE-D430B5A78B71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2" name="Google Shape;99;p2">
            <a:extLst>
              <a:ext uri="{FF2B5EF4-FFF2-40B4-BE49-F238E27FC236}">
                <a16:creationId xmlns:a16="http://schemas.microsoft.com/office/drawing/2014/main" id="{0A304978-B91A-D0F9-08E5-E6BCC204DD04}"/>
              </a:ext>
            </a:extLst>
          </p:cNvPr>
          <p:cNvCxnSpPr/>
          <p:nvPr/>
        </p:nvCxnSpPr>
        <p:spPr>
          <a:xfrm>
            <a:off x="388374" y="599767"/>
            <a:ext cx="11415252" cy="0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Google Shape;102;p2">
            <a:extLst>
              <a:ext uri="{FF2B5EF4-FFF2-40B4-BE49-F238E27FC236}">
                <a16:creationId xmlns:a16="http://schemas.microsoft.com/office/drawing/2014/main" id="{EED7841F-3F32-3698-0915-523541292295}"/>
              </a:ext>
            </a:extLst>
          </p:cNvPr>
          <p:cNvSpPr txBox="1"/>
          <p:nvPr/>
        </p:nvSpPr>
        <p:spPr>
          <a:xfrm>
            <a:off x="606000" y="242625"/>
            <a:ext cx="54321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예선 산출물 </a:t>
            </a:r>
            <a:r>
              <a:rPr lang="en-US" altLang="ko-KR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–</a:t>
            </a:r>
            <a:r>
              <a:rPr lang="ko-KR" altLang="en-US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MVP</a:t>
            </a:r>
            <a:endParaRPr sz="1300" b="1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4" name="Google Shape;100;p2">
            <a:extLst>
              <a:ext uri="{FF2B5EF4-FFF2-40B4-BE49-F238E27FC236}">
                <a16:creationId xmlns:a16="http://schemas.microsoft.com/office/drawing/2014/main" id="{A77094B3-D4A0-B524-5665-6A751B7DDA33}"/>
              </a:ext>
            </a:extLst>
          </p:cNvPr>
          <p:cNvSpPr txBox="1"/>
          <p:nvPr/>
        </p:nvSpPr>
        <p:spPr>
          <a:xfrm>
            <a:off x="9887301" y="229867"/>
            <a:ext cx="19329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7474"/>
              </a:buClr>
              <a:buSzPts val="1000"/>
              <a:buFont typeface="Arial"/>
              <a:buNone/>
            </a:pPr>
            <a:r>
              <a:rPr lang="en-US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K Intelligence </a:t>
            </a:r>
            <a:r>
              <a:rPr lang="ko-KR" altLang="en-US" sz="1000" b="1" dirty="0" err="1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해커톤</a:t>
            </a:r>
            <a:r>
              <a:rPr lang="ko-KR" altLang="en-US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2025</a:t>
            </a:r>
            <a:endParaRPr dirty="0">
              <a:solidFill>
                <a:srgbClr val="AEAEA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cxnSp>
        <p:nvCxnSpPr>
          <p:cNvPr id="7" name="Google Shape;105;p2">
            <a:extLst>
              <a:ext uri="{FF2B5EF4-FFF2-40B4-BE49-F238E27FC236}">
                <a16:creationId xmlns:a16="http://schemas.microsoft.com/office/drawing/2014/main" id="{21B79617-C1F0-52D3-B070-B0E157FFF20E}"/>
              </a:ext>
            </a:extLst>
          </p:cNvPr>
          <p:cNvCxnSpPr/>
          <p:nvPr/>
        </p:nvCxnSpPr>
        <p:spPr>
          <a:xfrm>
            <a:off x="388374" y="6415548"/>
            <a:ext cx="11415300" cy="0"/>
          </a:xfrm>
          <a:prstGeom prst="straightConnector1">
            <a:avLst/>
          </a:prstGeom>
          <a:noFill/>
          <a:ln w="19050" cap="flat" cmpd="sng">
            <a:solidFill>
              <a:srgbClr val="AEAEAE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8" name="Google Shape;92;p1">
            <a:extLst>
              <a:ext uri="{FF2B5EF4-FFF2-40B4-BE49-F238E27FC236}">
                <a16:creationId xmlns:a16="http://schemas.microsoft.com/office/drawing/2014/main" id="{E96B855B-7B6A-B904-E1A4-9B512CAD7D88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95670" y="6415547"/>
            <a:ext cx="1007955" cy="353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1D5958D0-4AF6-394A-4734-8618396BB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1691" y="6446658"/>
            <a:ext cx="1007955" cy="291187"/>
          </a:xfrm>
          <a:prstGeom prst="rect">
            <a:avLst/>
          </a:prstGeom>
        </p:spPr>
      </p:pic>
      <p:sp>
        <p:nvSpPr>
          <p:cNvPr id="14" name="Google Shape;101;p2">
            <a:extLst>
              <a:ext uri="{FF2B5EF4-FFF2-40B4-BE49-F238E27FC236}">
                <a16:creationId xmlns:a16="http://schemas.microsoft.com/office/drawing/2014/main" id="{E28D85C7-9402-2E2D-12C4-AE1F84F09912}"/>
              </a:ext>
            </a:extLst>
          </p:cNvPr>
          <p:cNvSpPr/>
          <p:nvPr/>
        </p:nvSpPr>
        <p:spPr>
          <a:xfrm>
            <a:off x="462750" y="371175"/>
            <a:ext cx="125700" cy="127800"/>
          </a:xfrm>
          <a:prstGeom prst="rect">
            <a:avLst/>
          </a:prstGeom>
          <a:solidFill>
            <a:schemeClr val="bg2">
              <a:lumMod val="25000"/>
              <a:lumOff val="75000"/>
              <a:alpha val="3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C7CD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5A748C-1CE4-5657-178F-716B4A80432A}"/>
              </a:ext>
            </a:extLst>
          </p:cNvPr>
          <p:cNvSpPr txBox="1"/>
          <p:nvPr/>
        </p:nvSpPr>
        <p:spPr>
          <a:xfrm>
            <a:off x="939333" y="1189703"/>
            <a:ext cx="2497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+mj-ea"/>
                <a:ea typeface="+mj-ea"/>
              </a:rPr>
              <a:t>MVP </a:t>
            </a:r>
            <a:r>
              <a:rPr lang="ko-KR" altLang="en-US" dirty="0">
                <a:latin typeface="+mj-ea"/>
                <a:ea typeface="+mj-ea"/>
              </a:rPr>
              <a:t>개발 구현 과정</a:t>
            </a:r>
          </a:p>
        </p:txBody>
      </p:sp>
      <p:cxnSp>
        <p:nvCxnSpPr>
          <p:cNvPr id="10" name="직선 연결선 3">
            <a:extLst>
              <a:ext uri="{FF2B5EF4-FFF2-40B4-BE49-F238E27FC236}">
                <a16:creationId xmlns:a16="http://schemas.microsoft.com/office/drawing/2014/main" id="{74598198-5F31-F6FA-47DC-AA9059C06E01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14FC7CE-8E2B-C5DE-8F36-06CC621A459E}"/>
              </a:ext>
            </a:extLst>
          </p:cNvPr>
          <p:cNvSpPr txBox="1"/>
          <p:nvPr/>
        </p:nvSpPr>
        <p:spPr>
          <a:xfrm>
            <a:off x="2664541" y="1957156"/>
            <a:ext cx="754134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i="1" dirty="0">
                <a:solidFill>
                  <a:srgbClr val="3C7CDE"/>
                </a:solidFill>
              </a:rPr>
              <a:t>MVP </a:t>
            </a:r>
            <a:r>
              <a:rPr lang="ko-KR" altLang="en-US" i="1" dirty="0">
                <a:solidFill>
                  <a:srgbClr val="3C7CDE"/>
                </a:solidFill>
              </a:rPr>
              <a:t>개발을 위해 사용한 기술 스택</a:t>
            </a:r>
            <a:r>
              <a:rPr lang="en-US" altLang="ko-KR" i="1" dirty="0">
                <a:solidFill>
                  <a:srgbClr val="3C7CDE"/>
                </a:solidFill>
              </a:rPr>
              <a:t>, </a:t>
            </a:r>
            <a:r>
              <a:rPr lang="ko-KR" altLang="en-US" i="1" dirty="0">
                <a:solidFill>
                  <a:srgbClr val="3C7CDE"/>
                </a:solidFill>
              </a:rPr>
              <a:t>데이터</a:t>
            </a:r>
            <a:r>
              <a:rPr lang="en-US" altLang="ko-KR" i="1" dirty="0">
                <a:solidFill>
                  <a:srgbClr val="3C7CDE"/>
                </a:solidFill>
              </a:rPr>
              <a:t>·AI </a:t>
            </a:r>
            <a:r>
              <a:rPr lang="ko-KR" altLang="en-US" i="1" dirty="0">
                <a:solidFill>
                  <a:srgbClr val="3C7CDE"/>
                </a:solidFill>
              </a:rPr>
              <a:t>모델 연계 방식</a:t>
            </a:r>
            <a:r>
              <a:rPr lang="en-US" altLang="ko-KR" i="1" dirty="0">
                <a:solidFill>
                  <a:srgbClr val="3C7CDE"/>
                </a:solidFill>
              </a:rPr>
              <a:t>, </a:t>
            </a:r>
            <a:r>
              <a:rPr lang="ko-KR" altLang="en-US" i="1" dirty="0">
                <a:solidFill>
                  <a:srgbClr val="3C7CDE"/>
                </a:solidFill>
              </a:rPr>
              <a:t>개발 단계별 주요 작업 내용을 기술</a:t>
            </a:r>
          </a:p>
        </p:txBody>
      </p:sp>
    </p:spTree>
    <p:extLst>
      <p:ext uri="{BB962C8B-B14F-4D97-AF65-F5344CB8AC3E}">
        <p14:creationId xmlns:p14="http://schemas.microsoft.com/office/powerpoint/2010/main" val="3383210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1C5F2F-DE76-5319-E068-14743C84CE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99AE7259-26F0-06A2-EAF0-0D348222D14B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2" name="Google Shape;99;p2">
            <a:extLst>
              <a:ext uri="{FF2B5EF4-FFF2-40B4-BE49-F238E27FC236}">
                <a16:creationId xmlns:a16="http://schemas.microsoft.com/office/drawing/2014/main" id="{084726C7-DE11-80A0-7DC0-A7AA122EF941}"/>
              </a:ext>
            </a:extLst>
          </p:cNvPr>
          <p:cNvCxnSpPr/>
          <p:nvPr/>
        </p:nvCxnSpPr>
        <p:spPr>
          <a:xfrm>
            <a:off x="388374" y="599767"/>
            <a:ext cx="11415252" cy="0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Google Shape;102;p2">
            <a:extLst>
              <a:ext uri="{FF2B5EF4-FFF2-40B4-BE49-F238E27FC236}">
                <a16:creationId xmlns:a16="http://schemas.microsoft.com/office/drawing/2014/main" id="{4C676688-A4F9-28A5-585E-15C4791A36ED}"/>
              </a:ext>
            </a:extLst>
          </p:cNvPr>
          <p:cNvSpPr txBox="1"/>
          <p:nvPr/>
        </p:nvSpPr>
        <p:spPr>
          <a:xfrm>
            <a:off x="606000" y="242625"/>
            <a:ext cx="54321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예선 산출물 </a:t>
            </a:r>
            <a:r>
              <a:rPr lang="en-US" altLang="ko-KR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–</a:t>
            </a:r>
            <a:r>
              <a:rPr lang="ko-KR" altLang="en-US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MVP</a:t>
            </a:r>
            <a:endParaRPr sz="1300" b="1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4" name="Google Shape;100;p2">
            <a:extLst>
              <a:ext uri="{FF2B5EF4-FFF2-40B4-BE49-F238E27FC236}">
                <a16:creationId xmlns:a16="http://schemas.microsoft.com/office/drawing/2014/main" id="{32D480B3-19EF-D9C4-DC2C-DAF2E6E4A36B}"/>
              </a:ext>
            </a:extLst>
          </p:cNvPr>
          <p:cNvSpPr txBox="1"/>
          <p:nvPr/>
        </p:nvSpPr>
        <p:spPr>
          <a:xfrm>
            <a:off x="9887301" y="229867"/>
            <a:ext cx="19329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7474"/>
              </a:buClr>
              <a:buSzPts val="1000"/>
              <a:buFont typeface="Arial"/>
              <a:buNone/>
            </a:pPr>
            <a:r>
              <a:rPr lang="en-US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K Intelligence </a:t>
            </a:r>
            <a:r>
              <a:rPr lang="ko-KR" altLang="en-US" sz="1000" b="1" dirty="0" err="1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해커톤</a:t>
            </a:r>
            <a:r>
              <a:rPr lang="ko-KR" altLang="en-US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2025</a:t>
            </a:r>
            <a:endParaRPr dirty="0">
              <a:solidFill>
                <a:srgbClr val="AEAEA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cxnSp>
        <p:nvCxnSpPr>
          <p:cNvPr id="7" name="Google Shape;105;p2">
            <a:extLst>
              <a:ext uri="{FF2B5EF4-FFF2-40B4-BE49-F238E27FC236}">
                <a16:creationId xmlns:a16="http://schemas.microsoft.com/office/drawing/2014/main" id="{9FEEE123-BAF0-A0FD-15FF-1DB31311C4F2}"/>
              </a:ext>
            </a:extLst>
          </p:cNvPr>
          <p:cNvCxnSpPr/>
          <p:nvPr/>
        </p:nvCxnSpPr>
        <p:spPr>
          <a:xfrm>
            <a:off x="388374" y="6415548"/>
            <a:ext cx="11415300" cy="0"/>
          </a:xfrm>
          <a:prstGeom prst="straightConnector1">
            <a:avLst/>
          </a:prstGeom>
          <a:noFill/>
          <a:ln w="19050" cap="flat" cmpd="sng">
            <a:solidFill>
              <a:srgbClr val="AEAEAE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8" name="Google Shape;92;p1">
            <a:extLst>
              <a:ext uri="{FF2B5EF4-FFF2-40B4-BE49-F238E27FC236}">
                <a16:creationId xmlns:a16="http://schemas.microsoft.com/office/drawing/2014/main" id="{FD89DB19-FF6A-0CDA-AF62-F36E28F99C4D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95670" y="6415547"/>
            <a:ext cx="1007955" cy="353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42A92FE6-C6B0-913C-FD27-74D5C6D3A7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1691" y="6446658"/>
            <a:ext cx="1007955" cy="291187"/>
          </a:xfrm>
          <a:prstGeom prst="rect">
            <a:avLst/>
          </a:prstGeom>
        </p:spPr>
      </p:pic>
      <p:sp>
        <p:nvSpPr>
          <p:cNvPr id="14" name="Google Shape;101;p2">
            <a:extLst>
              <a:ext uri="{FF2B5EF4-FFF2-40B4-BE49-F238E27FC236}">
                <a16:creationId xmlns:a16="http://schemas.microsoft.com/office/drawing/2014/main" id="{41C89922-1506-2D6C-C1C7-A35B619FBB4A}"/>
              </a:ext>
            </a:extLst>
          </p:cNvPr>
          <p:cNvSpPr/>
          <p:nvPr/>
        </p:nvSpPr>
        <p:spPr>
          <a:xfrm>
            <a:off x="462750" y="371175"/>
            <a:ext cx="125700" cy="127800"/>
          </a:xfrm>
          <a:prstGeom prst="rect">
            <a:avLst/>
          </a:prstGeom>
          <a:solidFill>
            <a:schemeClr val="bg2">
              <a:lumMod val="25000"/>
              <a:lumOff val="75000"/>
              <a:alpha val="3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C7CD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cxnSp>
        <p:nvCxnSpPr>
          <p:cNvPr id="10" name="직선 연결선 3">
            <a:extLst>
              <a:ext uri="{FF2B5EF4-FFF2-40B4-BE49-F238E27FC236}">
                <a16:creationId xmlns:a16="http://schemas.microsoft.com/office/drawing/2014/main" id="{03726A74-16E1-92E8-6C23-4217F6189B6D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BE20A8A-50DC-1699-36DC-DE2652FD7726}"/>
              </a:ext>
            </a:extLst>
          </p:cNvPr>
          <p:cNvSpPr txBox="1"/>
          <p:nvPr/>
        </p:nvSpPr>
        <p:spPr>
          <a:xfrm>
            <a:off x="2664541" y="1957156"/>
            <a:ext cx="754134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i="1" dirty="0">
                <a:solidFill>
                  <a:srgbClr val="3C7CDE"/>
                </a:solidFill>
              </a:rPr>
              <a:t>사용자가 입력을 제공한 후 결과를 얻기까지의 작동 과정 및 흐름을 단계별로 설명</a:t>
            </a:r>
            <a:endParaRPr lang="en-US" altLang="ko-KR" i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i="1" dirty="0">
                <a:solidFill>
                  <a:srgbClr val="3C7CDE"/>
                </a:solidFill>
              </a:rPr>
              <a:t>(</a:t>
            </a:r>
            <a:r>
              <a:rPr lang="ko-KR" altLang="en-US" i="1" dirty="0">
                <a:solidFill>
                  <a:srgbClr val="3C7CDE"/>
                </a:solidFill>
              </a:rPr>
              <a:t>선택</a:t>
            </a:r>
            <a:r>
              <a:rPr lang="en-US" altLang="ko-KR" i="1" dirty="0">
                <a:solidFill>
                  <a:srgbClr val="3C7CDE"/>
                </a:solidFill>
              </a:rPr>
              <a:t>)</a:t>
            </a:r>
            <a:r>
              <a:rPr lang="ko-KR" altLang="en-US" i="1" dirty="0">
                <a:solidFill>
                  <a:srgbClr val="3C7CDE"/>
                </a:solidFill>
              </a:rPr>
              <a:t>시연 영상 및 데모 링크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B6FD35-8911-88CB-877F-E612391C583D}"/>
              </a:ext>
            </a:extLst>
          </p:cNvPr>
          <p:cNvSpPr txBox="1"/>
          <p:nvPr/>
        </p:nvSpPr>
        <p:spPr>
          <a:xfrm>
            <a:off x="939333" y="1189703"/>
            <a:ext cx="2497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+mj-ea"/>
                <a:ea typeface="+mj-ea"/>
              </a:rPr>
              <a:t>MVP </a:t>
            </a:r>
            <a:r>
              <a:rPr lang="ko-KR" altLang="en-US" dirty="0">
                <a:latin typeface="+mj-ea"/>
                <a:ea typeface="+mj-ea"/>
              </a:rPr>
              <a:t>작동 과정</a:t>
            </a:r>
          </a:p>
        </p:txBody>
      </p:sp>
    </p:spTree>
    <p:extLst>
      <p:ext uri="{BB962C8B-B14F-4D97-AF65-F5344CB8AC3E}">
        <p14:creationId xmlns:p14="http://schemas.microsoft.com/office/powerpoint/2010/main" val="101871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0F9DE8-42A8-681C-5E1B-73196E0C9D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73B9D12E-1495-9345-B5C1-6CA487351340}"/>
              </a:ext>
            </a:extLst>
          </p:cNvPr>
          <p:cNvSpPr/>
          <p:nvPr/>
        </p:nvSpPr>
        <p:spPr bwMode="auto">
          <a:xfrm>
            <a:off x="564623" y="1012726"/>
            <a:ext cx="11135764" cy="4896457"/>
          </a:xfrm>
          <a:prstGeom prst="rect">
            <a:avLst/>
          </a:prstGeom>
          <a:noFill/>
          <a:ln w="3175" cap="flat" cmpd="sng" algn="ctr">
            <a:solidFill>
              <a:srgbClr val="FFFFFF">
                <a:lumMod val="75000"/>
              </a:srgbClr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t"/>
          <a:lstStyle>
            <a:defPPr>
              <a:defRPr lang="ko-K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latinLnBrk="0">
              <a:lnSpc>
                <a:spcPct val="114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endParaRPr lang="en-US" altLang="ko-KR" sz="1100" dirty="0">
              <a:solidFill>
                <a:srgbClr val="000000"/>
              </a:solidFill>
              <a:latin typeface="+mn-ea"/>
            </a:endParaRPr>
          </a:p>
        </p:txBody>
      </p:sp>
      <p:cxnSp>
        <p:nvCxnSpPr>
          <p:cNvPr id="2" name="Google Shape;99;p2">
            <a:extLst>
              <a:ext uri="{FF2B5EF4-FFF2-40B4-BE49-F238E27FC236}">
                <a16:creationId xmlns:a16="http://schemas.microsoft.com/office/drawing/2014/main" id="{662CCC3A-67D3-9E2D-ED85-F4ACDA9881F3}"/>
              </a:ext>
            </a:extLst>
          </p:cNvPr>
          <p:cNvCxnSpPr/>
          <p:nvPr/>
        </p:nvCxnSpPr>
        <p:spPr>
          <a:xfrm>
            <a:off x="388374" y="599767"/>
            <a:ext cx="11415252" cy="0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Google Shape;102;p2">
            <a:extLst>
              <a:ext uri="{FF2B5EF4-FFF2-40B4-BE49-F238E27FC236}">
                <a16:creationId xmlns:a16="http://schemas.microsoft.com/office/drawing/2014/main" id="{10197046-830B-49AC-2A1E-DDD714EA3942}"/>
              </a:ext>
            </a:extLst>
          </p:cNvPr>
          <p:cNvSpPr txBox="1"/>
          <p:nvPr/>
        </p:nvSpPr>
        <p:spPr>
          <a:xfrm>
            <a:off x="606000" y="242625"/>
            <a:ext cx="54321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-KR" altLang="en-US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예선 산출물 </a:t>
            </a:r>
            <a:r>
              <a:rPr lang="en-US" altLang="ko-KR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–</a:t>
            </a:r>
            <a:r>
              <a:rPr lang="ko-KR" altLang="en-US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3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MVP</a:t>
            </a:r>
            <a:endParaRPr sz="1300" b="1" dirty="0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4" name="Google Shape;100;p2">
            <a:extLst>
              <a:ext uri="{FF2B5EF4-FFF2-40B4-BE49-F238E27FC236}">
                <a16:creationId xmlns:a16="http://schemas.microsoft.com/office/drawing/2014/main" id="{D5687550-F77A-4CCB-9EA4-96A40AD7B384}"/>
              </a:ext>
            </a:extLst>
          </p:cNvPr>
          <p:cNvSpPr txBox="1"/>
          <p:nvPr/>
        </p:nvSpPr>
        <p:spPr>
          <a:xfrm>
            <a:off x="9887301" y="229867"/>
            <a:ext cx="1932900" cy="3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7474"/>
              </a:buClr>
              <a:buSzPts val="1000"/>
              <a:buFont typeface="Arial"/>
              <a:buNone/>
            </a:pPr>
            <a:r>
              <a:rPr lang="en-US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K Intelligence </a:t>
            </a:r>
            <a:r>
              <a:rPr lang="ko-KR" altLang="en-US" sz="1000" b="1" dirty="0" err="1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해커톤</a:t>
            </a:r>
            <a:r>
              <a:rPr lang="ko-KR" altLang="en-US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 </a:t>
            </a:r>
            <a:r>
              <a:rPr lang="en-US" altLang="ko-KR" sz="1000" b="1" dirty="0">
                <a:solidFill>
                  <a:srgbClr val="AEAEAE"/>
                </a:solidFill>
                <a:latin typeface="Malgun Gothic"/>
                <a:ea typeface="Malgun Gothic"/>
                <a:cs typeface="Malgun Gothic"/>
                <a:sym typeface="Malgun Gothic"/>
              </a:rPr>
              <a:t>2025</a:t>
            </a:r>
            <a:endParaRPr dirty="0">
              <a:solidFill>
                <a:srgbClr val="AEAEA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cxnSp>
        <p:nvCxnSpPr>
          <p:cNvPr id="7" name="Google Shape;105;p2">
            <a:extLst>
              <a:ext uri="{FF2B5EF4-FFF2-40B4-BE49-F238E27FC236}">
                <a16:creationId xmlns:a16="http://schemas.microsoft.com/office/drawing/2014/main" id="{648C386E-E25E-A7E0-794C-23D5AC7A5576}"/>
              </a:ext>
            </a:extLst>
          </p:cNvPr>
          <p:cNvCxnSpPr/>
          <p:nvPr/>
        </p:nvCxnSpPr>
        <p:spPr>
          <a:xfrm>
            <a:off x="388374" y="6415548"/>
            <a:ext cx="11415300" cy="0"/>
          </a:xfrm>
          <a:prstGeom prst="straightConnector1">
            <a:avLst/>
          </a:prstGeom>
          <a:noFill/>
          <a:ln w="19050" cap="flat" cmpd="sng">
            <a:solidFill>
              <a:srgbClr val="AEAEAE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8" name="Google Shape;92;p1">
            <a:extLst>
              <a:ext uri="{FF2B5EF4-FFF2-40B4-BE49-F238E27FC236}">
                <a16:creationId xmlns:a16="http://schemas.microsoft.com/office/drawing/2014/main" id="{DEF02F1E-697C-7F56-95DC-71E50216EDFC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795670" y="6415547"/>
            <a:ext cx="1007955" cy="353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87EBE992-1C55-1FE1-655D-175A43832C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1691" y="6446658"/>
            <a:ext cx="1007955" cy="291187"/>
          </a:xfrm>
          <a:prstGeom prst="rect">
            <a:avLst/>
          </a:prstGeom>
        </p:spPr>
      </p:pic>
      <p:sp>
        <p:nvSpPr>
          <p:cNvPr id="14" name="Google Shape;101;p2">
            <a:extLst>
              <a:ext uri="{FF2B5EF4-FFF2-40B4-BE49-F238E27FC236}">
                <a16:creationId xmlns:a16="http://schemas.microsoft.com/office/drawing/2014/main" id="{BDBA01F2-CD0A-EE54-FD1F-D2390E85F862}"/>
              </a:ext>
            </a:extLst>
          </p:cNvPr>
          <p:cNvSpPr/>
          <p:nvPr/>
        </p:nvSpPr>
        <p:spPr>
          <a:xfrm>
            <a:off x="462750" y="371175"/>
            <a:ext cx="125700" cy="127800"/>
          </a:xfrm>
          <a:prstGeom prst="rect">
            <a:avLst/>
          </a:prstGeom>
          <a:solidFill>
            <a:schemeClr val="bg2">
              <a:lumMod val="25000"/>
              <a:lumOff val="75000"/>
              <a:alpha val="3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3C7CDE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C5544C-80B5-F11D-247F-B4A6731ECC76}"/>
              </a:ext>
            </a:extLst>
          </p:cNvPr>
          <p:cNvSpPr txBox="1"/>
          <p:nvPr/>
        </p:nvSpPr>
        <p:spPr>
          <a:xfrm>
            <a:off x="939333" y="1189703"/>
            <a:ext cx="2497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+mj-ea"/>
                <a:ea typeface="+mj-ea"/>
              </a:rPr>
              <a:t>실용성 및 확장 가능성</a:t>
            </a:r>
          </a:p>
        </p:txBody>
      </p:sp>
      <p:cxnSp>
        <p:nvCxnSpPr>
          <p:cNvPr id="10" name="직선 연결선 3">
            <a:extLst>
              <a:ext uri="{FF2B5EF4-FFF2-40B4-BE49-F238E27FC236}">
                <a16:creationId xmlns:a16="http://schemas.microsoft.com/office/drawing/2014/main" id="{F9243552-6E4F-42E8-93DC-3EB0B30CBB04}"/>
              </a:ext>
            </a:extLst>
          </p:cNvPr>
          <p:cNvCxnSpPr/>
          <p:nvPr/>
        </p:nvCxnSpPr>
        <p:spPr>
          <a:xfrm>
            <a:off x="968477" y="1559035"/>
            <a:ext cx="1025504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CBA99FA-B21D-F75D-948E-7068D40928E0}"/>
              </a:ext>
            </a:extLst>
          </p:cNvPr>
          <p:cNvSpPr txBox="1"/>
          <p:nvPr/>
        </p:nvSpPr>
        <p:spPr>
          <a:xfrm>
            <a:off x="2664541" y="1957156"/>
            <a:ext cx="754134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rgbClr val="3C7CDE"/>
                </a:solidFill>
              </a:rPr>
              <a:t>[</a:t>
            </a:r>
            <a:r>
              <a:rPr lang="ko-KR" altLang="en-US" sz="1400" b="1" dirty="0">
                <a:solidFill>
                  <a:srgbClr val="3C7CDE"/>
                </a:solidFill>
              </a:rPr>
              <a:t>작성방법</a:t>
            </a:r>
            <a:r>
              <a:rPr lang="en-US" altLang="ko-KR" sz="1400" b="1" dirty="0">
                <a:solidFill>
                  <a:srgbClr val="3C7CDE"/>
                </a:solidFill>
              </a:rPr>
              <a:t>]</a:t>
            </a:r>
          </a:p>
          <a:p>
            <a:endParaRPr lang="en-US" altLang="ko-KR" sz="1400" b="1" dirty="0">
              <a:solidFill>
                <a:srgbClr val="3C7CDE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i="1" dirty="0">
                <a:solidFill>
                  <a:srgbClr val="3C7CDE"/>
                </a:solidFill>
              </a:rPr>
              <a:t>MVP</a:t>
            </a:r>
            <a:r>
              <a:rPr lang="ko-KR" altLang="en-US" i="1" dirty="0">
                <a:solidFill>
                  <a:srgbClr val="3C7CDE"/>
                </a:solidFill>
              </a:rPr>
              <a:t>가 실제 환경에서 제공할 수 있는 가치와 효율성을 제시하고</a:t>
            </a:r>
            <a:r>
              <a:rPr lang="en-US" altLang="ko-KR" i="1" dirty="0">
                <a:solidFill>
                  <a:srgbClr val="3C7CDE"/>
                </a:solidFill>
              </a:rPr>
              <a:t>, </a:t>
            </a:r>
            <a:r>
              <a:rPr lang="ko-KR" altLang="en-US" i="1" dirty="0">
                <a:solidFill>
                  <a:srgbClr val="3C7CDE"/>
                </a:solidFill>
              </a:rPr>
              <a:t>향후 기능 고도화나 </a:t>
            </a:r>
            <a:r>
              <a:rPr lang="en-US" altLang="ko-KR" i="1" dirty="0">
                <a:solidFill>
                  <a:srgbClr val="3C7CDE"/>
                </a:solidFill>
              </a:rPr>
              <a:t>B2B </a:t>
            </a:r>
            <a:r>
              <a:rPr lang="ko-KR" altLang="en-US" i="1" dirty="0">
                <a:solidFill>
                  <a:srgbClr val="3C7CDE"/>
                </a:solidFill>
              </a:rPr>
              <a:t>또는 </a:t>
            </a:r>
            <a:r>
              <a:rPr lang="en-US" altLang="ko-KR" i="1" dirty="0">
                <a:solidFill>
                  <a:srgbClr val="3C7CDE"/>
                </a:solidFill>
              </a:rPr>
              <a:t>B2G</a:t>
            </a:r>
            <a:r>
              <a:rPr lang="ko-KR" altLang="en-US" i="1" dirty="0">
                <a:solidFill>
                  <a:srgbClr val="3C7CDE"/>
                </a:solidFill>
              </a:rPr>
              <a:t>로의 확장 가능성을 설명</a:t>
            </a:r>
          </a:p>
        </p:txBody>
      </p:sp>
    </p:spTree>
    <p:extLst>
      <p:ext uri="{BB962C8B-B14F-4D97-AF65-F5344CB8AC3E}">
        <p14:creationId xmlns:p14="http://schemas.microsoft.com/office/powerpoint/2010/main" val="2414306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245</Words>
  <Application>Microsoft Macintosh PowerPoint</Application>
  <PresentationFormat>와이드스크린</PresentationFormat>
  <Paragraphs>56</Paragraphs>
  <Slides>8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Malgun Gothic</vt:lpstr>
      <vt:lpstr>Malgun Gothic</vt:lpstr>
      <vt:lpstr>Pretendard_KR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Dacon io</dc:creator>
  <cp:lastModifiedBy>Dacon io</cp:lastModifiedBy>
  <cp:revision>63</cp:revision>
  <dcterms:created xsi:type="dcterms:W3CDTF">2024-05-21T00:00:56Z</dcterms:created>
  <dcterms:modified xsi:type="dcterms:W3CDTF">2025-08-13T06:46:09Z</dcterms:modified>
</cp:coreProperties>
</file>