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78" r:id="rId4"/>
    <p:sldId id="279" r:id="rId5"/>
    <p:sldId id="280" r:id="rId6"/>
    <p:sldId id="281" r:id="rId7"/>
    <p:sldId id="282" r:id="rId8"/>
    <p:sldId id="28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ihjF2ZWQEcNdCQGL3IzqOLXbA9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2026"/>
    <a:srgbClr val="004889"/>
    <a:srgbClr val="004687"/>
    <a:srgbClr val="3CBF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A43732-219E-4773-AEE6-7331DB972763}">
  <a:tblStyle styleId="{97A43732-219E-4773-AEE6-7331DB972763}" styleName="Table_0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 sz="1200" b="0" i="0" u="none" strike="noStrike" cap="none" smtClean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2</a:t>
            </a:fld>
            <a:endParaRPr lang="ko-KR" altLang="en-US" sz="1200" b="0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35619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algun Gothic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algun Gothic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콘텐츠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algun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그림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algun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sz="44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582645" y="1766158"/>
            <a:ext cx="9604661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ko-KR" altLang="en-US" sz="4000" dirty="0">
                <a:solidFill>
                  <a:srgbClr val="202124"/>
                </a:solidFill>
                <a:latin typeface="Pretendard_KR"/>
                <a:ea typeface="Malgun Gothic" panose="020B0503020000020004" pitchFamily="50" charset="-127"/>
              </a:rPr>
              <a:t>피싱</a:t>
            </a:r>
            <a:r>
              <a:rPr lang="en-US" altLang="ko-KR" sz="4000" dirty="0">
                <a:solidFill>
                  <a:srgbClr val="202124"/>
                </a:solidFill>
                <a:latin typeface="Pretendard_KR"/>
                <a:ea typeface="Malgun Gothic" panose="020B0503020000020004" pitchFamily="50" charset="-127"/>
              </a:rPr>
              <a:t>·</a:t>
            </a:r>
            <a:r>
              <a:rPr lang="ko-KR" altLang="en-US" sz="4000" dirty="0" err="1">
                <a:solidFill>
                  <a:srgbClr val="202124"/>
                </a:solidFill>
                <a:latin typeface="Pretendard_KR"/>
                <a:ea typeface="Malgun Gothic" panose="020B0503020000020004" pitchFamily="50" charset="-127"/>
              </a:rPr>
              <a:t>스캠</a:t>
            </a:r>
            <a:r>
              <a:rPr lang="ko-KR" altLang="en-US" sz="4000" dirty="0">
                <a:solidFill>
                  <a:srgbClr val="202124"/>
                </a:solidFill>
                <a:latin typeface="Pretendard_KR"/>
                <a:ea typeface="Malgun Gothic" panose="020B0503020000020004" pitchFamily="50" charset="-127"/>
              </a:rPr>
              <a:t> 예방을 위한 서비스 개발</a:t>
            </a:r>
            <a:endParaRPr lang="en-US" altLang="ko-KR" sz="4000" b="0" i="0" dirty="0">
              <a:solidFill>
                <a:srgbClr val="202124"/>
              </a:solidFill>
              <a:effectLst/>
              <a:latin typeface="Malgun Gothic" panose="020B0503020000020004" pitchFamily="50" charset="-127"/>
              <a:ea typeface="Malgun Gothic" panose="020B0503020000020004" pitchFamily="50" charset="-127"/>
            </a:endParaRPr>
          </a:p>
        </p:txBody>
      </p:sp>
      <p:graphicFrame>
        <p:nvGraphicFramePr>
          <p:cNvPr id="89" name="Google Shape;89;p1"/>
          <p:cNvGraphicFramePr/>
          <p:nvPr>
            <p:extLst>
              <p:ext uri="{D42A27DB-BD31-4B8C-83A1-F6EECF244321}">
                <p14:modId xmlns:p14="http://schemas.microsoft.com/office/powerpoint/2010/main" val="3860801990"/>
              </p:ext>
            </p:extLst>
          </p:nvPr>
        </p:nvGraphicFramePr>
        <p:xfrm>
          <a:off x="3386675" y="4470435"/>
          <a:ext cx="5418650" cy="899000"/>
        </p:xfrm>
        <a:graphic>
          <a:graphicData uri="http://schemas.openxmlformats.org/drawingml/2006/table">
            <a:tbl>
              <a:tblPr firstRow="1" bandRow="1">
                <a:noFill/>
                <a:tableStyleId>{97A43732-219E-4773-AEE6-7331DB972763}</a:tableStyleId>
              </a:tblPr>
              <a:tblGrid>
                <a:gridCol w="270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5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800" u="none" strike="noStrike" cap="none" dirty="0" err="1"/>
                        <a:t>팀명</a:t>
                      </a:r>
                      <a:endParaRPr sz="1800" u="none" strike="noStrike" cap="none" dirty="0"/>
                    </a:p>
                  </a:txBody>
                  <a:tcPr marL="91450" marR="91450" marT="45725" marB="4572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800" u="none" strike="noStrike" cap="none" dirty="0"/>
                        <a:t>서비스명</a:t>
                      </a:r>
                      <a:endParaRPr sz="1800" u="none" strike="noStrike" cap="none" dirty="0"/>
                    </a:p>
                  </a:txBody>
                  <a:tcPr marL="91450" marR="91450" marT="45725" marB="4572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2531980"/>
                  </a:ext>
                </a:extLst>
              </a:tr>
            </a:tbl>
          </a:graphicData>
        </a:graphic>
      </p:graphicFrame>
      <p:cxnSp>
        <p:nvCxnSpPr>
          <p:cNvPr id="90" name="Google Shape;90;p1"/>
          <p:cNvCxnSpPr/>
          <p:nvPr/>
        </p:nvCxnSpPr>
        <p:spPr>
          <a:xfrm>
            <a:off x="388374" y="6415548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92" name="Google Shape;92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4" name="Google Shape;94;p1"/>
          <p:cNvCxnSpPr>
            <a:cxnSpLocks/>
          </p:cNvCxnSpPr>
          <p:nvPr/>
        </p:nvCxnSpPr>
        <p:spPr>
          <a:xfrm>
            <a:off x="1582645" y="2607351"/>
            <a:ext cx="9508142" cy="0"/>
          </a:xfrm>
          <a:prstGeom prst="straightConnector1">
            <a:avLst/>
          </a:prstGeom>
          <a:noFill/>
          <a:ln w="38100" cap="flat" cmpd="sng">
            <a:solidFill>
              <a:srgbClr val="C1202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Google Shape;90;p1">
            <a:extLst>
              <a:ext uri="{FF2B5EF4-FFF2-40B4-BE49-F238E27FC236}">
                <a16:creationId xmlns:a16="http://schemas.microsoft.com/office/drawing/2014/main" id="{053CAB3C-01D3-307A-B765-DB89E56FD267}"/>
              </a:ext>
            </a:extLst>
          </p:cNvPr>
          <p:cNvCxnSpPr/>
          <p:nvPr/>
        </p:nvCxnSpPr>
        <p:spPr>
          <a:xfrm>
            <a:off x="388374" y="364575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26" name="Picture 2" descr="주)데이터유니버스 2025년 기업정보 | 직원수, 근무환경, 복리후생 등 - 사람인">
            <a:extLst>
              <a:ext uri="{FF2B5EF4-FFF2-40B4-BE49-F238E27FC236}">
                <a16:creationId xmlns:a16="http://schemas.microsoft.com/office/drawing/2014/main" id="{031C83CA-C127-2B82-7556-53661DC85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817" y="6443474"/>
            <a:ext cx="1524000" cy="41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Google Shape;88;p1">
            <a:extLst>
              <a:ext uri="{FF2B5EF4-FFF2-40B4-BE49-F238E27FC236}">
                <a16:creationId xmlns:a16="http://schemas.microsoft.com/office/drawing/2014/main" id="{843A480D-A23F-1A8F-080E-E9B0778DF5F8}"/>
              </a:ext>
            </a:extLst>
          </p:cNvPr>
          <p:cNvSpPr txBox="1"/>
          <p:nvPr/>
        </p:nvSpPr>
        <p:spPr>
          <a:xfrm>
            <a:off x="4645457" y="2802248"/>
            <a:ext cx="2901085" cy="58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2800" b="0" i="0">
                <a:solidFill>
                  <a:srgbClr val="202124"/>
                </a:solidFill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MVP </a:t>
            </a:r>
            <a:r>
              <a:rPr lang="ko-KR" altLang="en-US" sz="2800">
                <a:solidFill>
                  <a:srgbClr val="202124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제안</a:t>
            </a:r>
            <a:r>
              <a:rPr lang="ko-KR" altLang="en-US" sz="2800" b="0" i="0">
                <a:solidFill>
                  <a:srgbClr val="202124"/>
                </a:solidFill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서</a:t>
            </a:r>
            <a:endParaRPr lang="en-US" altLang="ko-KR" sz="2800" b="0" i="0" dirty="0">
              <a:solidFill>
                <a:srgbClr val="202124"/>
              </a:solidFill>
              <a:effectLst/>
              <a:latin typeface="Malgun Gothic" panose="020B0503020000020004" pitchFamily="50" charset="-127"/>
              <a:ea typeface="Malgun Gothic" panose="020B0503020000020004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992D8A6A-BAA6-9096-B1E5-F048C86014FA}"/>
              </a:ext>
            </a:extLst>
          </p:cNvPr>
          <p:cNvSpPr/>
          <p:nvPr/>
        </p:nvSpPr>
        <p:spPr bwMode="auto">
          <a:xfrm>
            <a:off x="564623" y="1012726"/>
            <a:ext cx="11135764" cy="4896457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7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tlCol="0" anchor="t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latinLnBrk="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endParaRPr lang="en-US" altLang="ko-KR" sz="1100" dirty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18" name="표 17">
            <a:extLst>
              <a:ext uri="{FF2B5EF4-FFF2-40B4-BE49-F238E27FC236}">
                <a16:creationId xmlns:a16="http://schemas.microsoft.com/office/drawing/2014/main" id="{9E82A0D5-5563-BD1F-6E05-4BFFF3CA4B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176643"/>
              </p:ext>
            </p:extLst>
          </p:nvPr>
        </p:nvGraphicFramePr>
        <p:xfrm>
          <a:off x="744427" y="1145754"/>
          <a:ext cx="10776155" cy="4699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93741">
                  <a:extLst>
                    <a:ext uri="{9D8B030D-6E8A-4147-A177-3AD203B41FA5}">
                      <a16:colId xmlns:a16="http://schemas.microsoft.com/office/drawing/2014/main" val="648815269"/>
                    </a:ext>
                  </a:extLst>
                </a:gridCol>
                <a:gridCol w="8482414">
                  <a:extLst>
                    <a:ext uri="{9D8B030D-6E8A-4147-A177-3AD203B41FA5}">
                      <a16:colId xmlns:a16="http://schemas.microsoft.com/office/drawing/2014/main" val="1921105622"/>
                    </a:ext>
                  </a:extLst>
                </a:gridCol>
              </a:tblGrid>
              <a:tr h="9399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latin typeface="+mj-ea"/>
                          <a:ea typeface="+mj-ea"/>
                        </a:rPr>
                        <a:t>팀명</a:t>
                      </a:r>
                      <a:endParaRPr lang="ko-KR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i="1" dirty="0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 반드시 </a:t>
                      </a:r>
                      <a:r>
                        <a:rPr lang="ko-KR" altLang="en-US" sz="1400" i="1" dirty="0" err="1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데이콘</a:t>
                      </a:r>
                      <a:r>
                        <a:rPr lang="ko-KR" altLang="en-US" sz="1400" i="1" dirty="0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400" i="1" dirty="0" err="1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팀명과</a:t>
                      </a:r>
                      <a:r>
                        <a:rPr lang="ko-KR" altLang="en-US" sz="1400" i="1" dirty="0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 동일한 </a:t>
                      </a:r>
                      <a:r>
                        <a:rPr lang="ko-KR" altLang="en-US" sz="1400" i="1" dirty="0" err="1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팀명</a:t>
                      </a:r>
                      <a:r>
                        <a:rPr lang="ko-KR" altLang="en-US" sz="1400" i="1" dirty="0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 작성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2804223"/>
                  </a:ext>
                </a:extLst>
              </a:tr>
              <a:tr h="9399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j-ea"/>
                          <a:ea typeface="+mj-ea"/>
                        </a:rPr>
                        <a:t>팀원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b="0" i="1" dirty="0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팀원 성명 작성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5227288"/>
                  </a:ext>
                </a:extLst>
              </a:tr>
              <a:tr h="9399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j-ea"/>
                          <a:ea typeface="+mj-ea"/>
                        </a:rPr>
                        <a:t>프로젝트명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i="1" dirty="0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선정한 프로젝트명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4307777"/>
                  </a:ext>
                </a:extLst>
              </a:tr>
              <a:tr h="9399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latin typeface="+mj-ea"/>
                          <a:ea typeface="+mj-ea"/>
                        </a:rPr>
                        <a:t>세부 주제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i="1" dirty="0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선정한 주제에 대한 설명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9380483"/>
                  </a:ext>
                </a:extLst>
              </a:tr>
              <a:tr h="9399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latin typeface="+mj-ea"/>
                          <a:ea typeface="+mj-ea"/>
                        </a:rPr>
                        <a:t>한줄소개</a:t>
                      </a:r>
                      <a:endParaRPr lang="en-US" altLang="ko-KR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i="1" dirty="0">
                          <a:solidFill>
                            <a:srgbClr val="0070C0"/>
                          </a:solidFill>
                          <a:latin typeface="+mj-ea"/>
                          <a:ea typeface="+mj-ea"/>
                        </a:rPr>
                        <a:t>프로젝트에 대해 간략히 작성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49393612"/>
                  </a:ext>
                </a:extLst>
              </a:tr>
            </a:tbl>
          </a:graphicData>
        </a:graphic>
      </p:graphicFrame>
      <p:cxnSp>
        <p:nvCxnSpPr>
          <p:cNvPr id="7" name="Google Shape;105;p2">
            <a:extLst>
              <a:ext uri="{FF2B5EF4-FFF2-40B4-BE49-F238E27FC236}">
                <a16:creationId xmlns:a16="http://schemas.microsoft.com/office/drawing/2014/main" id="{B1DBEA1A-7DC9-3798-9EAA-C04652D3DCC4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" name="Google Shape;99;p2">
            <a:extLst>
              <a:ext uri="{FF2B5EF4-FFF2-40B4-BE49-F238E27FC236}">
                <a16:creationId xmlns:a16="http://schemas.microsoft.com/office/drawing/2014/main" id="{042EBB0F-0210-2C73-6523-51C3A0EB0550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C1202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" name="Google Shape;101;p2">
            <a:extLst>
              <a:ext uri="{FF2B5EF4-FFF2-40B4-BE49-F238E27FC236}">
                <a16:creationId xmlns:a16="http://schemas.microsoft.com/office/drawing/2014/main" id="{9F08DF74-238C-9073-1522-54C6B39AB5F3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C00000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" name="Google Shape;102;p2">
            <a:extLst>
              <a:ext uri="{FF2B5EF4-FFF2-40B4-BE49-F238E27FC236}">
                <a16:creationId xmlns:a16="http://schemas.microsoft.com/office/drawing/2014/main" id="{92B34A29-70DB-0172-C890-5E355A3C66EE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예선 산출물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 1. Summary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" name="Google Shape;100;p2">
            <a:extLst>
              <a:ext uri="{FF2B5EF4-FFF2-40B4-BE49-F238E27FC236}">
                <a16:creationId xmlns:a16="http://schemas.microsoft.com/office/drawing/2014/main" id="{3F7BDF59-2BA1-419C-1D28-41EEC6C349E7}"/>
              </a:ext>
            </a:extLst>
          </p:cNvPr>
          <p:cNvSpPr txBox="1"/>
          <p:nvPr/>
        </p:nvSpPr>
        <p:spPr>
          <a:xfrm>
            <a:off x="8742667" y="229867"/>
            <a:ext cx="3532681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피싱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·</a:t>
            </a:r>
            <a:r>
              <a:rPr lang="ko-KR" altLang="en-US" sz="1000" b="1" i="0" u="none" strike="noStrike" cap="none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스캠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예방을 위한 서비스 </a:t>
            </a:r>
            <a:r>
              <a:rPr lang="ko-KR" altLang="en-US" sz="1000" b="1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개발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13" name="Google Shape;92;p1">
            <a:extLst>
              <a:ext uri="{FF2B5EF4-FFF2-40B4-BE49-F238E27FC236}">
                <a16:creationId xmlns:a16="http://schemas.microsoft.com/office/drawing/2014/main" id="{792A48B7-2ABE-BC78-52B6-9F8FEA4D66C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주)데이터유니버스 2025년 기업정보 | 직원수, 근무환경, 복리후생 등 - 사람인">
            <a:extLst>
              <a:ext uri="{FF2B5EF4-FFF2-40B4-BE49-F238E27FC236}">
                <a16:creationId xmlns:a16="http://schemas.microsoft.com/office/drawing/2014/main" id="{F9F771B8-8872-574C-2E8B-00AD7F6C1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817" y="6443474"/>
            <a:ext cx="1524000" cy="41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43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4D7D1-0B19-F66A-84F8-B80017D8A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B165CAD0-2A02-5E29-8536-ED2B3C3375B1}"/>
              </a:ext>
            </a:extLst>
          </p:cNvPr>
          <p:cNvSpPr/>
          <p:nvPr/>
        </p:nvSpPr>
        <p:spPr bwMode="auto">
          <a:xfrm>
            <a:off x="564623" y="1012726"/>
            <a:ext cx="11135764" cy="4896457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7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tlCol="0" anchor="t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latinLnBrk="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endParaRPr lang="en-US" altLang="ko-KR" sz="1100" dirty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7" name="Google Shape;105;p2">
            <a:extLst>
              <a:ext uri="{FF2B5EF4-FFF2-40B4-BE49-F238E27FC236}">
                <a16:creationId xmlns:a16="http://schemas.microsoft.com/office/drawing/2014/main" id="{A7330DB1-95E4-4D38-F6A4-9BB98AC14BD1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F220991-1956-8C13-7614-0AE6FD9B9483}"/>
              </a:ext>
            </a:extLst>
          </p:cNvPr>
          <p:cNvSpPr txBox="1"/>
          <p:nvPr/>
        </p:nvSpPr>
        <p:spPr>
          <a:xfrm>
            <a:off x="939332" y="1189703"/>
            <a:ext cx="2777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+mj-ea"/>
                <a:ea typeface="+mj-ea"/>
              </a:rPr>
              <a:t>2. </a:t>
            </a:r>
            <a:r>
              <a:rPr lang="ko-KR" altLang="en-US" dirty="0">
                <a:latin typeface="+mj-ea"/>
                <a:ea typeface="+mj-ea"/>
              </a:rPr>
              <a:t>문제 정의</a:t>
            </a:r>
            <a:r>
              <a:rPr lang="en-US" altLang="ko-KR" dirty="0">
                <a:latin typeface="+mj-ea"/>
                <a:ea typeface="+mj-ea"/>
              </a:rPr>
              <a:t>(Problem Definition)</a:t>
            </a:r>
            <a:endParaRPr lang="ko-KR" altLang="en-US" dirty="0">
              <a:latin typeface="+mj-ea"/>
              <a:ea typeface="+mj-ea"/>
            </a:endParaRPr>
          </a:p>
        </p:txBody>
      </p:sp>
      <p:cxnSp>
        <p:nvCxnSpPr>
          <p:cNvPr id="10" name="직선 연결선 3">
            <a:extLst>
              <a:ext uri="{FF2B5EF4-FFF2-40B4-BE49-F238E27FC236}">
                <a16:creationId xmlns:a16="http://schemas.microsoft.com/office/drawing/2014/main" id="{38DA6E6D-E7BA-305C-C09E-8185DC296499}"/>
              </a:ext>
            </a:extLst>
          </p:cNvPr>
          <p:cNvCxnSpPr/>
          <p:nvPr/>
        </p:nvCxn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oogle Shape;92;p1">
            <a:extLst>
              <a:ext uri="{FF2B5EF4-FFF2-40B4-BE49-F238E27FC236}">
                <a16:creationId xmlns:a16="http://schemas.microsoft.com/office/drawing/2014/main" id="{59B198F5-FED7-BD56-F3EA-951B66440C13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주)데이터유니버스 2025년 기업정보 | 직원수, 근무환경, 복리후생 등 - 사람인">
            <a:extLst>
              <a:ext uri="{FF2B5EF4-FFF2-40B4-BE49-F238E27FC236}">
                <a16:creationId xmlns:a16="http://schemas.microsoft.com/office/drawing/2014/main" id="{51E60443-F87F-C78D-B8AD-1955B54BA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817" y="6443474"/>
            <a:ext cx="1524000" cy="41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Google Shape;99;p2">
            <a:extLst>
              <a:ext uri="{FF2B5EF4-FFF2-40B4-BE49-F238E27FC236}">
                <a16:creationId xmlns:a16="http://schemas.microsoft.com/office/drawing/2014/main" id="{7CAF907E-3459-F8E9-D1FF-24DCFE328562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C1202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" name="Google Shape;101;p2">
            <a:extLst>
              <a:ext uri="{FF2B5EF4-FFF2-40B4-BE49-F238E27FC236}">
                <a16:creationId xmlns:a16="http://schemas.microsoft.com/office/drawing/2014/main" id="{4EC0E0D7-51B1-22EB-F85A-AA08B30238BF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C00000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" name="Google Shape;102;p2">
            <a:extLst>
              <a:ext uri="{FF2B5EF4-FFF2-40B4-BE49-F238E27FC236}">
                <a16:creationId xmlns:a16="http://schemas.microsoft.com/office/drawing/2014/main" id="{69F5F16A-E189-D103-8849-37E8D603F1C8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예선 산출물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 2.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문제 정의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(Problem Definition)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DF507B-AE97-543C-09EA-F8D8E5D08465}"/>
              </a:ext>
            </a:extLst>
          </p:cNvPr>
          <p:cNvSpPr txBox="1"/>
          <p:nvPr/>
        </p:nvSpPr>
        <p:spPr>
          <a:xfrm>
            <a:off x="2664541" y="1957156"/>
            <a:ext cx="754134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3C7CDE"/>
                </a:solidFill>
              </a:rPr>
              <a:t>[</a:t>
            </a:r>
            <a:r>
              <a:rPr lang="ko-KR" altLang="en-US" sz="1400" b="1" dirty="0">
                <a:solidFill>
                  <a:srgbClr val="3C7CDE"/>
                </a:solidFill>
              </a:rPr>
              <a:t>작성방법</a:t>
            </a:r>
            <a:r>
              <a:rPr lang="en-US" altLang="ko-KR" sz="1400" b="1" dirty="0">
                <a:solidFill>
                  <a:srgbClr val="3C7CDE"/>
                </a:solidFill>
              </a:rPr>
              <a:t>] – </a:t>
            </a:r>
            <a:r>
              <a:rPr lang="ko-KR" altLang="en-US" sz="1400" b="1" dirty="0">
                <a:solidFill>
                  <a:srgbClr val="3C7CDE"/>
                </a:solidFill>
              </a:rPr>
              <a:t>해당 부분은 참고용 안내 문구이며 제거하여도 좋습니다</a:t>
            </a:r>
            <a:r>
              <a:rPr lang="en-US" altLang="ko-KR" sz="1400" b="1" dirty="0">
                <a:solidFill>
                  <a:srgbClr val="3C7CDE"/>
                </a:solidFill>
              </a:rPr>
              <a:t>.</a:t>
            </a:r>
          </a:p>
          <a:p>
            <a:endParaRPr lang="en-US" altLang="ko-KR" sz="1400" b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현장에서 발생하는 실제 문제와 니즈</a:t>
            </a:r>
            <a:endParaRPr lang="en-US" altLang="ko-KR" i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해결해야 하는 대상</a:t>
            </a:r>
            <a:endParaRPr lang="en-US" altLang="ko-KR" i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문제의 중요성</a:t>
            </a:r>
            <a:r>
              <a:rPr lang="en-US" altLang="ko-KR" i="1" dirty="0">
                <a:solidFill>
                  <a:srgbClr val="3C7CDE"/>
                </a:solidFill>
              </a:rPr>
              <a:t>/</a:t>
            </a:r>
            <a:r>
              <a:rPr lang="ko-KR" altLang="en-US" i="1" dirty="0">
                <a:solidFill>
                  <a:srgbClr val="3C7CDE"/>
                </a:solidFill>
              </a:rPr>
              <a:t>발생 배경</a:t>
            </a:r>
            <a:endParaRPr lang="en-US" altLang="ko-KR" i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altLang="ko-KR" i="1" dirty="0">
                <a:solidFill>
                  <a:srgbClr val="3C7CDE"/>
                </a:solidFill>
              </a:rPr>
              <a:t>KPI </a:t>
            </a:r>
            <a:r>
              <a:rPr lang="ko-KR" altLang="en-US" i="1" dirty="0">
                <a:solidFill>
                  <a:srgbClr val="3C7CDE"/>
                </a:solidFill>
              </a:rPr>
              <a:t>또는 해결 후 기대되는 변화 등</a:t>
            </a:r>
            <a:endParaRPr lang="en-US" altLang="ko-KR" i="1" dirty="0">
              <a:solidFill>
                <a:srgbClr val="3C7CDE"/>
              </a:solidFill>
            </a:endParaRPr>
          </a:p>
        </p:txBody>
      </p:sp>
      <p:sp>
        <p:nvSpPr>
          <p:cNvPr id="4" name="Google Shape;100;p2">
            <a:extLst>
              <a:ext uri="{FF2B5EF4-FFF2-40B4-BE49-F238E27FC236}">
                <a16:creationId xmlns:a16="http://schemas.microsoft.com/office/drawing/2014/main" id="{9612BDE1-2DB4-F98A-EEFE-0BB3394765CA}"/>
              </a:ext>
            </a:extLst>
          </p:cNvPr>
          <p:cNvSpPr txBox="1"/>
          <p:nvPr/>
        </p:nvSpPr>
        <p:spPr>
          <a:xfrm>
            <a:off x="8742667" y="229867"/>
            <a:ext cx="3532681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피싱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·</a:t>
            </a:r>
            <a:r>
              <a:rPr lang="ko-KR" altLang="en-US" sz="1000" b="1" i="0" u="none" strike="noStrike" cap="none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스캠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예방을 위한 서비스 </a:t>
            </a:r>
            <a:r>
              <a:rPr lang="ko-KR" altLang="en-US" sz="1000" b="1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개발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918699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E1803-0BCB-CDD6-42D3-235F3A36E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966A8299-6D51-DAF9-3F23-456F5D4538BD}"/>
              </a:ext>
            </a:extLst>
          </p:cNvPr>
          <p:cNvSpPr/>
          <p:nvPr/>
        </p:nvSpPr>
        <p:spPr bwMode="auto">
          <a:xfrm>
            <a:off x="564623" y="1012726"/>
            <a:ext cx="11135764" cy="4896457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7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tlCol="0" anchor="t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latinLnBrk="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endParaRPr lang="en-US" altLang="ko-KR" sz="1100" dirty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7" name="Google Shape;105;p2">
            <a:extLst>
              <a:ext uri="{FF2B5EF4-FFF2-40B4-BE49-F238E27FC236}">
                <a16:creationId xmlns:a16="http://schemas.microsoft.com/office/drawing/2014/main" id="{6659272E-CF83-E6EF-8181-1624E8B25D3C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5C76D45-1367-695A-8B79-BFC4D4D7BA5B}"/>
              </a:ext>
            </a:extLst>
          </p:cNvPr>
          <p:cNvSpPr txBox="1"/>
          <p:nvPr/>
        </p:nvSpPr>
        <p:spPr>
          <a:xfrm>
            <a:off x="939332" y="1189703"/>
            <a:ext cx="33868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+mj-ea"/>
                <a:ea typeface="+mj-ea"/>
              </a:rPr>
              <a:t>3. </a:t>
            </a:r>
            <a:r>
              <a:rPr lang="ko-KR" altLang="en-US" dirty="0">
                <a:latin typeface="+mj-ea"/>
                <a:ea typeface="+mj-ea"/>
              </a:rPr>
              <a:t>제안 솔루션 개요 </a:t>
            </a:r>
            <a:r>
              <a:rPr lang="en-US" altLang="ko-KR" dirty="0">
                <a:latin typeface="+mj-ea"/>
                <a:ea typeface="+mj-ea"/>
              </a:rPr>
              <a:t>(Solution Overview)</a:t>
            </a:r>
            <a:endParaRPr lang="ko-KR" altLang="en-US" dirty="0">
              <a:latin typeface="+mj-ea"/>
              <a:ea typeface="+mj-ea"/>
            </a:endParaRPr>
          </a:p>
        </p:txBody>
      </p:sp>
      <p:cxnSp>
        <p:nvCxnSpPr>
          <p:cNvPr id="10" name="직선 연결선 3">
            <a:extLst>
              <a:ext uri="{FF2B5EF4-FFF2-40B4-BE49-F238E27FC236}">
                <a16:creationId xmlns:a16="http://schemas.microsoft.com/office/drawing/2014/main" id="{1D14950D-817F-F6EB-EF9A-D1112359DB87}"/>
              </a:ext>
            </a:extLst>
          </p:cNvPr>
          <p:cNvCxnSpPr/>
          <p:nvPr/>
        </p:nvCxn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oogle Shape;92;p1">
            <a:extLst>
              <a:ext uri="{FF2B5EF4-FFF2-40B4-BE49-F238E27FC236}">
                <a16:creationId xmlns:a16="http://schemas.microsoft.com/office/drawing/2014/main" id="{B1DAC926-5769-341D-31A4-BFA94B28C16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주)데이터유니버스 2025년 기업정보 | 직원수, 근무환경, 복리후생 등 - 사람인">
            <a:extLst>
              <a:ext uri="{FF2B5EF4-FFF2-40B4-BE49-F238E27FC236}">
                <a16:creationId xmlns:a16="http://schemas.microsoft.com/office/drawing/2014/main" id="{1B7CE6AE-5F1B-28C5-9B7B-2F4327F3C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817" y="6443474"/>
            <a:ext cx="1524000" cy="41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Google Shape;99;p2">
            <a:extLst>
              <a:ext uri="{FF2B5EF4-FFF2-40B4-BE49-F238E27FC236}">
                <a16:creationId xmlns:a16="http://schemas.microsoft.com/office/drawing/2014/main" id="{9599C2D1-B648-8ABC-C4ED-6240529319B0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C1202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" name="Google Shape;101;p2">
            <a:extLst>
              <a:ext uri="{FF2B5EF4-FFF2-40B4-BE49-F238E27FC236}">
                <a16:creationId xmlns:a16="http://schemas.microsoft.com/office/drawing/2014/main" id="{F72FB828-777B-32F9-EB3A-6795A1F518F1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C00000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" name="Google Shape;102;p2">
            <a:extLst>
              <a:ext uri="{FF2B5EF4-FFF2-40B4-BE49-F238E27FC236}">
                <a16:creationId xmlns:a16="http://schemas.microsoft.com/office/drawing/2014/main" id="{48D5AACD-782A-F75A-7057-CC33540D6F74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예선 산출물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 3.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제안 솔루션 개요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(Solution Overview)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23B1F9-D3F2-5329-8A08-D8762AD85FE0}"/>
              </a:ext>
            </a:extLst>
          </p:cNvPr>
          <p:cNvSpPr txBox="1"/>
          <p:nvPr/>
        </p:nvSpPr>
        <p:spPr>
          <a:xfrm>
            <a:off x="2664541" y="1957156"/>
            <a:ext cx="7541342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3C7CDE"/>
                </a:solidFill>
              </a:rPr>
              <a:t>[</a:t>
            </a:r>
            <a:r>
              <a:rPr lang="ko-KR" altLang="en-US" sz="1400" b="1" dirty="0">
                <a:solidFill>
                  <a:srgbClr val="3C7CDE"/>
                </a:solidFill>
              </a:rPr>
              <a:t>작성방법</a:t>
            </a:r>
            <a:r>
              <a:rPr lang="en-US" altLang="ko-KR" sz="1400" b="1" dirty="0">
                <a:solidFill>
                  <a:srgbClr val="3C7CDE"/>
                </a:solidFill>
              </a:rPr>
              <a:t>] - </a:t>
            </a:r>
            <a:r>
              <a:rPr lang="ko-KR" altLang="en-US" b="1" dirty="0">
                <a:solidFill>
                  <a:srgbClr val="3C7CDE"/>
                </a:solidFill>
              </a:rPr>
              <a:t>해당 부분은 참고용 안내 문구이며 제거하여도 좋습니다</a:t>
            </a:r>
            <a:r>
              <a:rPr lang="en-US" altLang="ko-KR" b="1" dirty="0">
                <a:solidFill>
                  <a:srgbClr val="3C7CDE"/>
                </a:solidFill>
              </a:rPr>
              <a:t>.</a:t>
            </a:r>
            <a:endParaRPr lang="en-US" altLang="ko-KR" sz="1400" b="1" dirty="0">
              <a:solidFill>
                <a:srgbClr val="3C7CDE"/>
              </a:solidFill>
            </a:endParaRPr>
          </a:p>
          <a:p>
            <a:endParaRPr lang="en-US" altLang="ko-KR" sz="1400" b="1" dirty="0">
              <a:solidFill>
                <a:srgbClr val="3C7CDE"/>
              </a:solidFill>
            </a:endParaRPr>
          </a:p>
          <a:p>
            <a:pPr marL="285750" lvl="0" indent="-285750" latinLnBrk="1">
              <a:buClrTx/>
              <a:buFont typeface="Wingdings" panose="05000000000000000000" pitchFamily="2" charset="2"/>
              <a:buChar char="ü"/>
              <a:defRPr/>
            </a:pPr>
            <a:r>
              <a:rPr lang="ko-KR" altLang="en-US" i="1" kern="1200" dirty="0">
                <a:solidFill>
                  <a:srgbClr val="3C7CDE"/>
                </a:solidFill>
                <a:latin typeface="맑은 고딕" panose="02110004020202020204"/>
              </a:rPr>
              <a:t>제안하는 </a:t>
            </a:r>
            <a:r>
              <a:rPr lang="en-US" altLang="ko-KR" i="1" kern="1200" dirty="0">
                <a:solidFill>
                  <a:srgbClr val="3C7CDE"/>
                </a:solidFill>
                <a:latin typeface="맑은 고딕" panose="02110004020202020204"/>
              </a:rPr>
              <a:t>AI </a:t>
            </a:r>
            <a:r>
              <a:rPr lang="ko-KR" altLang="en-US" i="1" kern="1200" dirty="0">
                <a:solidFill>
                  <a:srgbClr val="3C7CDE"/>
                </a:solidFill>
                <a:latin typeface="맑은 고딕" panose="02110004020202020204"/>
              </a:rPr>
              <a:t>서비스의 전체 구조</a:t>
            </a:r>
            <a:endParaRPr lang="en-US" altLang="ko-KR" i="1" kern="1200" dirty="0">
              <a:solidFill>
                <a:srgbClr val="3C7CDE"/>
              </a:solidFill>
              <a:latin typeface="맑은 고딕" panose="02110004020202020204"/>
            </a:endParaRPr>
          </a:p>
          <a:p>
            <a:pPr marL="285750" lvl="0" indent="-285750" latinLnBrk="1">
              <a:buClrTx/>
              <a:buFont typeface="Wingdings" panose="05000000000000000000" pitchFamily="2" charset="2"/>
              <a:buChar char="ü"/>
              <a:defRPr/>
            </a:pPr>
            <a:r>
              <a:rPr lang="ko-KR" altLang="en-US" i="1" kern="1200" dirty="0">
                <a:solidFill>
                  <a:srgbClr val="3C7CDE"/>
                </a:solidFill>
                <a:latin typeface="맑은 고딕" panose="02110004020202020204"/>
              </a:rPr>
              <a:t>서비스 구성</a:t>
            </a:r>
            <a:endParaRPr lang="en-US" altLang="ko-KR" i="1" kern="1200" dirty="0">
              <a:solidFill>
                <a:srgbClr val="3C7CDE"/>
              </a:solidFill>
              <a:latin typeface="맑은 고딕" panose="02110004020202020204"/>
            </a:endParaRPr>
          </a:p>
          <a:p>
            <a:pPr marL="285750" lvl="0" indent="-285750" latinLnBrk="1">
              <a:buClrTx/>
              <a:buFont typeface="Wingdings" panose="05000000000000000000" pitchFamily="2" charset="2"/>
              <a:buChar char="ü"/>
              <a:defRPr/>
            </a:pPr>
            <a:r>
              <a:rPr lang="ko-KR" altLang="en-US" i="1" kern="1200" dirty="0">
                <a:solidFill>
                  <a:srgbClr val="3C7CDE"/>
                </a:solidFill>
                <a:latin typeface="맑은 고딕" panose="02110004020202020204"/>
              </a:rPr>
              <a:t>솔루션 전체 시나리오 요약 등</a:t>
            </a:r>
          </a:p>
        </p:txBody>
      </p:sp>
      <p:sp>
        <p:nvSpPr>
          <p:cNvPr id="4" name="Google Shape;100;p2">
            <a:extLst>
              <a:ext uri="{FF2B5EF4-FFF2-40B4-BE49-F238E27FC236}">
                <a16:creationId xmlns:a16="http://schemas.microsoft.com/office/drawing/2014/main" id="{D87C3D7C-90E5-FEA8-F846-3DD1885A8767}"/>
              </a:ext>
            </a:extLst>
          </p:cNvPr>
          <p:cNvSpPr txBox="1"/>
          <p:nvPr/>
        </p:nvSpPr>
        <p:spPr>
          <a:xfrm>
            <a:off x="8742667" y="229867"/>
            <a:ext cx="3532681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피싱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·</a:t>
            </a:r>
            <a:r>
              <a:rPr lang="ko-KR" altLang="en-US" sz="1000" b="1" i="0" u="none" strike="noStrike" cap="none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스캠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예방을 위한 서비스 </a:t>
            </a:r>
            <a:r>
              <a:rPr lang="ko-KR" altLang="en-US" sz="1000" b="1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개발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802282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6C246-B742-4CC5-4DE1-3D3A54988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87D249F0-0136-43E2-7E93-8F61EA5FFA04}"/>
              </a:ext>
            </a:extLst>
          </p:cNvPr>
          <p:cNvSpPr/>
          <p:nvPr/>
        </p:nvSpPr>
        <p:spPr bwMode="auto">
          <a:xfrm>
            <a:off x="564623" y="1012726"/>
            <a:ext cx="11135764" cy="4896457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7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tlCol="0" anchor="t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latinLnBrk="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endParaRPr lang="en-US" altLang="ko-KR" sz="1100" dirty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7" name="Google Shape;105;p2">
            <a:extLst>
              <a:ext uri="{FF2B5EF4-FFF2-40B4-BE49-F238E27FC236}">
                <a16:creationId xmlns:a16="http://schemas.microsoft.com/office/drawing/2014/main" id="{E0D81DA6-B3FE-77E6-29EB-80E6F59DAD5B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5A9B714-0CA5-94B7-0D36-144E9F422B5C}"/>
              </a:ext>
            </a:extLst>
          </p:cNvPr>
          <p:cNvSpPr txBox="1"/>
          <p:nvPr/>
        </p:nvSpPr>
        <p:spPr>
          <a:xfrm>
            <a:off x="939332" y="1189703"/>
            <a:ext cx="2796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+mj-ea"/>
                <a:ea typeface="+mj-ea"/>
              </a:rPr>
              <a:t>4. </a:t>
            </a:r>
            <a:r>
              <a:rPr lang="ko-KR" altLang="en-US" dirty="0">
                <a:latin typeface="+mj-ea"/>
                <a:ea typeface="+mj-ea"/>
              </a:rPr>
              <a:t>주요</a:t>
            </a:r>
            <a:r>
              <a:rPr lang="en-US" altLang="ko-KR" dirty="0">
                <a:latin typeface="+mj-ea"/>
                <a:ea typeface="+mj-ea"/>
              </a:rPr>
              <a:t> </a:t>
            </a:r>
            <a:r>
              <a:rPr lang="ko-KR" altLang="en-US" dirty="0">
                <a:latin typeface="+mj-ea"/>
                <a:ea typeface="+mj-ea"/>
              </a:rPr>
              <a:t>기능 정의 </a:t>
            </a:r>
            <a:r>
              <a:rPr lang="en-US" altLang="ko-KR" dirty="0">
                <a:latin typeface="+mj-ea"/>
                <a:ea typeface="+mj-ea"/>
              </a:rPr>
              <a:t>(Key Features)</a:t>
            </a:r>
            <a:endParaRPr lang="ko-KR" altLang="en-US" dirty="0">
              <a:latin typeface="+mj-ea"/>
              <a:ea typeface="+mj-ea"/>
            </a:endParaRPr>
          </a:p>
        </p:txBody>
      </p:sp>
      <p:cxnSp>
        <p:nvCxnSpPr>
          <p:cNvPr id="10" name="직선 연결선 3">
            <a:extLst>
              <a:ext uri="{FF2B5EF4-FFF2-40B4-BE49-F238E27FC236}">
                <a16:creationId xmlns:a16="http://schemas.microsoft.com/office/drawing/2014/main" id="{21EE5127-5102-7956-BFA7-7895865F1915}"/>
              </a:ext>
            </a:extLst>
          </p:cNvPr>
          <p:cNvCxnSpPr/>
          <p:nvPr/>
        </p:nvCxn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oogle Shape;92;p1">
            <a:extLst>
              <a:ext uri="{FF2B5EF4-FFF2-40B4-BE49-F238E27FC236}">
                <a16:creationId xmlns:a16="http://schemas.microsoft.com/office/drawing/2014/main" id="{37658808-B502-08D5-3154-E72D25662B7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주)데이터유니버스 2025년 기업정보 | 직원수, 근무환경, 복리후생 등 - 사람인">
            <a:extLst>
              <a:ext uri="{FF2B5EF4-FFF2-40B4-BE49-F238E27FC236}">
                <a16:creationId xmlns:a16="http://schemas.microsoft.com/office/drawing/2014/main" id="{EEB51D76-937E-7AAD-06CC-0526DD37CA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817" y="6443474"/>
            <a:ext cx="1524000" cy="41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Google Shape;99;p2">
            <a:extLst>
              <a:ext uri="{FF2B5EF4-FFF2-40B4-BE49-F238E27FC236}">
                <a16:creationId xmlns:a16="http://schemas.microsoft.com/office/drawing/2014/main" id="{5856755B-FCB0-B2DB-4896-882858116C4F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C1202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" name="Google Shape;101;p2">
            <a:extLst>
              <a:ext uri="{FF2B5EF4-FFF2-40B4-BE49-F238E27FC236}">
                <a16:creationId xmlns:a16="http://schemas.microsoft.com/office/drawing/2014/main" id="{63BB1C3F-06AA-4634-175B-09F959C44692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C00000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" name="Google Shape;102;p2">
            <a:extLst>
              <a:ext uri="{FF2B5EF4-FFF2-40B4-BE49-F238E27FC236}">
                <a16:creationId xmlns:a16="http://schemas.microsoft.com/office/drawing/2014/main" id="{47A9B20E-0365-DB76-C6A1-A82BF7552CE2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예선 산출물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 4.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주요 기능 정의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(Key Features)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6F62E8-93AF-B710-4D80-CB1BA79AD5F5}"/>
              </a:ext>
            </a:extLst>
          </p:cNvPr>
          <p:cNvSpPr txBox="1"/>
          <p:nvPr/>
        </p:nvSpPr>
        <p:spPr>
          <a:xfrm>
            <a:off x="2664541" y="1957156"/>
            <a:ext cx="7541342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3C7CDE"/>
                </a:solidFill>
              </a:rPr>
              <a:t>[</a:t>
            </a:r>
            <a:r>
              <a:rPr lang="ko-KR" altLang="en-US" sz="1400" b="1" dirty="0">
                <a:solidFill>
                  <a:srgbClr val="3C7CDE"/>
                </a:solidFill>
              </a:rPr>
              <a:t>작성방법</a:t>
            </a:r>
            <a:r>
              <a:rPr lang="en-US" altLang="ko-KR" sz="1400" b="1" dirty="0">
                <a:solidFill>
                  <a:srgbClr val="3C7CDE"/>
                </a:solidFill>
              </a:rPr>
              <a:t>]</a:t>
            </a:r>
            <a:r>
              <a:rPr lang="en-US" altLang="ko-KR" b="1" dirty="0">
                <a:solidFill>
                  <a:srgbClr val="3C7CDE"/>
                </a:solidFill>
              </a:rPr>
              <a:t> - </a:t>
            </a:r>
            <a:r>
              <a:rPr lang="ko-KR" altLang="en-US" b="1" dirty="0">
                <a:solidFill>
                  <a:srgbClr val="3C7CDE"/>
                </a:solidFill>
              </a:rPr>
              <a:t>해당 부분은 참고용 안내 문구이며 제거하여도 좋습니다</a:t>
            </a:r>
            <a:r>
              <a:rPr lang="en-US" altLang="ko-KR" b="1" dirty="0">
                <a:solidFill>
                  <a:srgbClr val="3C7CDE"/>
                </a:solidFill>
              </a:rPr>
              <a:t>.</a:t>
            </a:r>
            <a:endParaRPr lang="en-US" altLang="ko-KR" sz="1400" b="1" dirty="0">
              <a:solidFill>
                <a:srgbClr val="3C7CDE"/>
              </a:solidFill>
            </a:endParaRPr>
          </a:p>
          <a:p>
            <a:endParaRPr lang="en-US" altLang="ko-KR" sz="1400" b="1" dirty="0">
              <a:solidFill>
                <a:srgbClr val="3C7CDE"/>
              </a:solidFill>
            </a:endParaRPr>
          </a:p>
          <a:p>
            <a:pPr marL="285750" lvl="0" indent="-285750" latinLnBrk="1">
              <a:buClrTx/>
              <a:buFont typeface="Wingdings" panose="05000000000000000000" pitchFamily="2" charset="2"/>
              <a:buChar char="ü"/>
              <a:defRPr/>
            </a:pPr>
            <a:r>
              <a:rPr lang="ko-KR" altLang="en-US" i="1" kern="1200" dirty="0">
                <a:solidFill>
                  <a:srgbClr val="3C7CDE"/>
                </a:solidFill>
                <a:latin typeface="맑은 고딕" panose="02110004020202020204"/>
              </a:rPr>
              <a:t>솔루션이 제공할 주요 기능들</a:t>
            </a:r>
            <a:endParaRPr lang="en-US" altLang="ko-KR" i="1" kern="1200" dirty="0">
              <a:solidFill>
                <a:srgbClr val="3C7CDE"/>
              </a:solidFill>
              <a:latin typeface="맑은 고딕" panose="02110004020202020204"/>
            </a:endParaRPr>
          </a:p>
          <a:p>
            <a:pPr marL="285750" lvl="0" indent="-285750" latinLnBrk="1">
              <a:buClrTx/>
              <a:buFont typeface="Wingdings" panose="05000000000000000000" pitchFamily="2" charset="2"/>
              <a:buChar char="ü"/>
              <a:defRPr/>
            </a:pPr>
            <a:r>
              <a:rPr lang="ko-KR" altLang="en-US" i="1" kern="1200" dirty="0">
                <a:solidFill>
                  <a:srgbClr val="3C7CDE"/>
                </a:solidFill>
                <a:latin typeface="맑은 고딕" panose="02110004020202020204"/>
              </a:rPr>
              <a:t>각 기능이 해결하는 업무</a:t>
            </a:r>
            <a:r>
              <a:rPr lang="en-US" altLang="ko-KR" i="1" kern="1200" dirty="0">
                <a:solidFill>
                  <a:srgbClr val="3C7CDE"/>
                </a:solidFill>
                <a:latin typeface="맑은 고딕" panose="02110004020202020204"/>
              </a:rPr>
              <a:t>/</a:t>
            </a:r>
            <a:r>
              <a:rPr lang="ko-KR" altLang="en-US" i="1" kern="1200" dirty="0">
                <a:solidFill>
                  <a:srgbClr val="3C7CDE"/>
                </a:solidFill>
                <a:latin typeface="맑은 고딕" panose="02110004020202020204"/>
              </a:rPr>
              <a:t>문제</a:t>
            </a:r>
            <a:endParaRPr lang="en-US" altLang="ko-KR" i="1" kern="1200" dirty="0">
              <a:solidFill>
                <a:srgbClr val="3C7CDE"/>
              </a:solidFill>
              <a:latin typeface="맑은 고딕" panose="02110004020202020204"/>
            </a:endParaRPr>
          </a:p>
          <a:p>
            <a:pPr marL="285750" lvl="0" indent="-285750" latinLnBrk="1">
              <a:buClrTx/>
              <a:buFont typeface="Wingdings" panose="05000000000000000000" pitchFamily="2" charset="2"/>
              <a:buChar char="ü"/>
              <a:defRPr/>
            </a:pPr>
            <a:r>
              <a:rPr lang="en-US" altLang="ko-KR" i="1" kern="1200" dirty="0">
                <a:solidFill>
                  <a:srgbClr val="3C7CDE"/>
                </a:solidFill>
                <a:latin typeface="맑은 고딕" panose="02110004020202020204"/>
              </a:rPr>
              <a:t>MVP</a:t>
            </a:r>
            <a:r>
              <a:rPr lang="ko-KR" altLang="en-US" i="1" kern="1200" dirty="0">
                <a:solidFill>
                  <a:srgbClr val="3C7CDE"/>
                </a:solidFill>
                <a:latin typeface="맑은 고딕" panose="02110004020202020204"/>
              </a:rPr>
              <a:t>로 구현할 핵심 기능 명확화 등</a:t>
            </a:r>
          </a:p>
        </p:txBody>
      </p:sp>
      <p:sp>
        <p:nvSpPr>
          <p:cNvPr id="4" name="Google Shape;100;p2">
            <a:extLst>
              <a:ext uri="{FF2B5EF4-FFF2-40B4-BE49-F238E27FC236}">
                <a16:creationId xmlns:a16="http://schemas.microsoft.com/office/drawing/2014/main" id="{BBE4CA4A-9C1E-57E3-F069-6BB7E91540E5}"/>
              </a:ext>
            </a:extLst>
          </p:cNvPr>
          <p:cNvSpPr txBox="1"/>
          <p:nvPr/>
        </p:nvSpPr>
        <p:spPr>
          <a:xfrm>
            <a:off x="8742667" y="229867"/>
            <a:ext cx="3532681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피싱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·</a:t>
            </a:r>
            <a:r>
              <a:rPr lang="ko-KR" altLang="en-US" sz="1000" b="1" i="0" u="none" strike="noStrike" cap="none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스캠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예방을 위한 서비스 </a:t>
            </a:r>
            <a:r>
              <a:rPr lang="ko-KR" altLang="en-US" sz="1000" b="1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개발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04416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BD8DB-3443-A102-9C42-2C56691F7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F743A085-6411-0EFC-A699-01660D683A67}"/>
              </a:ext>
            </a:extLst>
          </p:cNvPr>
          <p:cNvSpPr/>
          <p:nvPr/>
        </p:nvSpPr>
        <p:spPr bwMode="auto">
          <a:xfrm>
            <a:off x="564623" y="1012726"/>
            <a:ext cx="11135764" cy="4896457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7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tlCol="0" anchor="t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latinLnBrk="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endParaRPr lang="en-US" altLang="ko-KR" sz="1100" dirty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7" name="Google Shape;105;p2">
            <a:extLst>
              <a:ext uri="{FF2B5EF4-FFF2-40B4-BE49-F238E27FC236}">
                <a16:creationId xmlns:a16="http://schemas.microsoft.com/office/drawing/2014/main" id="{EC1F5329-9D30-13B3-C443-E9985DBB5313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AF6FF1F-0E89-66A7-7227-BC7AA6E81C3C}"/>
              </a:ext>
            </a:extLst>
          </p:cNvPr>
          <p:cNvSpPr txBox="1"/>
          <p:nvPr/>
        </p:nvSpPr>
        <p:spPr>
          <a:xfrm>
            <a:off x="939332" y="1189703"/>
            <a:ext cx="39669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+mj-ea"/>
                <a:ea typeface="+mj-ea"/>
              </a:rPr>
              <a:t>5. </a:t>
            </a:r>
            <a:r>
              <a:rPr lang="ko-KR" altLang="en-US" dirty="0">
                <a:latin typeface="+mj-ea"/>
                <a:ea typeface="+mj-ea"/>
              </a:rPr>
              <a:t>데이터 및 기술 활용 </a:t>
            </a:r>
            <a:r>
              <a:rPr lang="en-US" altLang="ko-KR" dirty="0">
                <a:latin typeface="+mj-ea"/>
                <a:ea typeface="+mj-ea"/>
              </a:rPr>
              <a:t>(Data &amp; Tech)</a:t>
            </a:r>
            <a:endParaRPr lang="ko-KR" altLang="en-US" dirty="0">
              <a:latin typeface="+mj-ea"/>
              <a:ea typeface="+mj-ea"/>
            </a:endParaRPr>
          </a:p>
        </p:txBody>
      </p:sp>
      <p:cxnSp>
        <p:nvCxnSpPr>
          <p:cNvPr id="10" name="직선 연결선 3">
            <a:extLst>
              <a:ext uri="{FF2B5EF4-FFF2-40B4-BE49-F238E27FC236}">
                <a16:creationId xmlns:a16="http://schemas.microsoft.com/office/drawing/2014/main" id="{6E9B4B97-E58C-7529-3DC0-F31DEFF65D1B}"/>
              </a:ext>
            </a:extLst>
          </p:cNvPr>
          <p:cNvCxnSpPr/>
          <p:nvPr/>
        </p:nvCxn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oogle Shape;92;p1">
            <a:extLst>
              <a:ext uri="{FF2B5EF4-FFF2-40B4-BE49-F238E27FC236}">
                <a16:creationId xmlns:a16="http://schemas.microsoft.com/office/drawing/2014/main" id="{D2A1BBB7-3C5B-8468-FC00-465E80B6F41C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주)데이터유니버스 2025년 기업정보 | 직원수, 근무환경, 복리후생 등 - 사람인">
            <a:extLst>
              <a:ext uri="{FF2B5EF4-FFF2-40B4-BE49-F238E27FC236}">
                <a16:creationId xmlns:a16="http://schemas.microsoft.com/office/drawing/2014/main" id="{D7D9DD31-4155-3C2C-2B6A-880C6C394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817" y="6443474"/>
            <a:ext cx="1524000" cy="41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Google Shape;99;p2">
            <a:extLst>
              <a:ext uri="{FF2B5EF4-FFF2-40B4-BE49-F238E27FC236}">
                <a16:creationId xmlns:a16="http://schemas.microsoft.com/office/drawing/2014/main" id="{0EE0F225-0CB8-CF17-F634-E49B937040E6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C1202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" name="Google Shape;101;p2">
            <a:extLst>
              <a:ext uri="{FF2B5EF4-FFF2-40B4-BE49-F238E27FC236}">
                <a16:creationId xmlns:a16="http://schemas.microsoft.com/office/drawing/2014/main" id="{AB5745BE-9BDD-3868-6E23-5B82701E5A7B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C00000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" name="Google Shape;102;p2">
            <a:extLst>
              <a:ext uri="{FF2B5EF4-FFF2-40B4-BE49-F238E27FC236}">
                <a16:creationId xmlns:a16="http://schemas.microsoft.com/office/drawing/2014/main" id="{FA49E26B-9CE5-618A-B798-389BF794A1C3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예선 산출물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- 5.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데이터 및 기술 활용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(Data &amp; Tech)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3CA2B-7F81-268B-9F89-96F81CA76BDD}"/>
              </a:ext>
            </a:extLst>
          </p:cNvPr>
          <p:cNvSpPr txBox="1"/>
          <p:nvPr/>
        </p:nvSpPr>
        <p:spPr>
          <a:xfrm>
            <a:off x="2664541" y="1957156"/>
            <a:ext cx="754134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3C7CDE"/>
                </a:solidFill>
              </a:rPr>
              <a:t>[</a:t>
            </a:r>
            <a:r>
              <a:rPr lang="ko-KR" altLang="en-US" sz="1400" b="1" dirty="0">
                <a:solidFill>
                  <a:srgbClr val="3C7CDE"/>
                </a:solidFill>
              </a:rPr>
              <a:t>작성방법</a:t>
            </a:r>
            <a:r>
              <a:rPr lang="en-US" altLang="ko-KR" sz="1400" b="1" dirty="0">
                <a:solidFill>
                  <a:srgbClr val="3C7CDE"/>
                </a:solidFill>
              </a:rPr>
              <a:t>]</a:t>
            </a:r>
            <a:r>
              <a:rPr lang="en-US" altLang="ko-KR" b="1" dirty="0">
                <a:solidFill>
                  <a:srgbClr val="3C7CDE"/>
                </a:solidFill>
              </a:rPr>
              <a:t>  - </a:t>
            </a:r>
            <a:r>
              <a:rPr lang="ko-KR" altLang="en-US" b="1" dirty="0">
                <a:solidFill>
                  <a:srgbClr val="3C7CDE"/>
                </a:solidFill>
              </a:rPr>
              <a:t>해당 부분은 참고용 안내 문구이며 제거하여도 좋습니다</a:t>
            </a:r>
            <a:r>
              <a:rPr lang="en-US" altLang="ko-KR" b="1" dirty="0">
                <a:solidFill>
                  <a:srgbClr val="3C7CDE"/>
                </a:solidFill>
              </a:rPr>
              <a:t>.</a:t>
            </a:r>
            <a:endParaRPr lang="en-US" altLang="ko-KR" sz="1400" b="1" dirty="0">
              <a:solidFill>
                <a:srgbClr val="3C7CDE"/>
              </a:solidFill>
            </a:endParaRPr>
          </a:p>
          <a:p>
            <a:endParaRPr lang="en-US" altLang="ko-KR" sz="1400" b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활용 데이터 종류</a:t>
            </a:r>
            <a:endParaRPr lang="en-US" altLang="ko-KR" i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데이터 처리 방식</a:t>
            </a:r>
            <a:endParaRPr lang="en-US" altLang="ko-KR" i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모델</a:t>
            </a:r>
            <a:r>
              <a:rPr lang="en-US" altLang="ko-KR" i="1" dirty="0">
                <a:solidFill>
                  <a:srgbClr val="3C7CDE"/>
                </a:solidFill>
              </a:rPr>
              <a:t>/</a:t>
            </a:r>
            <a:r>
              <a:rPr lang="ko-KR" altLang="en-US" i="1" dirty="0">
                <a:solidFill>
                  <a:srgbClr val="3C7CDE"/>
                </a:solidFill>
              </a:rPr>
              <a:t>라이브러리</a:t>
            </a:r>
            <a:r>
              <a:rPr lang="en-US" altLang="ko-KR" i="1" dirty="0">
                <a:solidFill>
                  <a:srgbClr val="3C7CDE"/>
                </a:solidFill>
              </a:rPr>
              <a:t>/</a:t>
            </a:r>
            <a:r>
              <a:rPr lang="ko-KR" altLang="en-US" i="1" dirty="0">
                <a:solidFill>
                  <a:srgbClr val="3C7CDE"/>
                </a:solidFill>
              </a:rPr>
              <a:t>도구</a:t>
            </a:r>
            <a:endParaRPr lang="en-US" altLang="ko-KR" i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기술적 제약 및 해결 전략 등</a:t>
            </a:r>
          </a:p>
        </p:txBody>
      </p:sp>
      <p:sp>
        <p:nvSpPr>
          <p:cNvPr id="4" name="Google Shape;100;p2">
            <a:extLst>
              <a:ext uri="{FF2B5EF4-FFF2-40B4-BE49-F238E27FC236}">
                <a16:creationId xmlns:a16="http://schemas.microsoft.com/office/drawing/2014/main" id="{C6285A05-4B56-14F1-3A52-6C0538A78123}"/>
              </a:ext>
            </a:extLst>
          </p:cNvPr>
          <p:cNvSpPr txBox="1"/>
          <p:nvPr/>
        </p:nvSpPr>
        <p:spPr>
          <a:xfrm>
            <a:off x="8742667" y="229867"/>
            <a:ext cx="3532681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피싱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·</a:t>
            </a:r>
            <a:r>
              <a:rPr lang="ko-KR" altLang="en-US" sz="1000" b="1" i="0" u="none" strike="noStrike" cap="none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스캠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예방을 위한 서비스 </a:t>
            </a:r>
            <a:r>
              <a:rPr lang="ko-KR" altLang="en-US" sz="1000" b="1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개발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47750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D2E15-49DB-DBA2-9F76-5D086ABD6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89093888-EE73-841E-FF7E-3153D90098AB}"/>
              </a:ext>
            </a:extLst>
          </p:cNvPr>
          <p:cNvSpPr/>
          <p:nvPr/>
        </p:nvSpPr>
        <p:spPr bwMode="auto">
          <a:xfrm>
            <a:off x="564623" y="1012726"/>
            <a:ext cx="11135764" cy="4896457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7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tlCol="0" anchor="t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latinLnBrk="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endParaRPr lang="en-US" altLang="ko-KR" sz="1100" dirty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7" name="Google Shape;105;p2">
            <a:extLst>
              <a:ext uri="{FF2B5EF4-FFF2-40B4-BE49-F238E27FC236}">
                <a16:creationId xmlns:a16="http://schemas.microsoft.com/office/drawing/2014/main" id="{8CFC5612-8D2C-C4B7-94C1-6D278FEF617E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065450A-C406-F66D-7246-8B3CE4B5F9FE}"/>
              </a:ext>
            </a:extLst>
          </p:cNvPr>
          <p:cNvSpPr txBox="1"/>
          <p:nvPr/>
        </p:nvSpPr>
        <p:spPr>
          <a:xfrm>
            <a:off x="939332" y="1189703"/>
            <a:ext cx="3927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+mj-ea"/>
                <a:ea typeface="+mj-ea"/>
              </a:rPr>
              <a:t>6. </a:t>
            </a:r>
            <a:r>
              <a:rPr lang="ko-KR" altLang="en-US" dirty="0">
                <a:latin typeface="+mj-ea"/>
                <a:ea typeface="+mj-ea"/>
              </a:rPr>
              <a:t>사용자 시나리오</a:t>
            </a:r>
            <a:r>
              <a:rPr lang="en-US" altLang="ko-KR" dirty="0">
                <a:latin typeface="+mj-ea"/>
                <a:ea typeface="+mj-ea"/>
              </a:rPr>
              <a:t>/</a:t>
            </a:r>
            <a:r>
              <a:rPr lang="ko-KR" altLang="en-US" dirty="0" err="1">
                <a:latin typeface="+mj-ea"/>
                <a:ea typeface="+mj-ea"/>
              </a:rPr>
              <a:t>유즈케이스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en-US" altLang="ko-KR" dirty="0">
                <a:latin typeface="+mj-ea"/>
                <a:ea typeface="+mj-ea"/>
              </a:rPr>
              <a:t>(User Scenario)</a:t>
            </a:r>
            <a:endParaRPr lang="ko-KR" altLang="en-US" dirty="0">
              <a:latin typeface="+mj-ea"/>
              <a:ea typeface="+mj-ea"/>
            </a:endParaRPr>
          </a:p>
        </p:txBody>
      </p:sp>
      <p:cxnSp>
        <p:nvCxnSpPr>
          <p:cNvPr id="10" name="직선 연결선 3">
            <a:extLst>
              <a:ext uri="{FF2B5EF4-FFF2-40B4-BE49-F238E27FC236}">
                <a16:creationId xmlns:a16="http://schemas.microsoft.com/office/drawing/2014/main" id="{A66DB5E4-99DB-B891-A402-F82B9BBE8824}"/>
              </a:ext>
            </a:extLst>
          </p:cNvPr>
          <p:cNvCxnSpPr/>
          <p:nvPr/>
        </p:nvCxn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oogle Shape;92;p1">
            <a:extLst>
              <a:ext uri="{FF2B5EF4-FFF2-40B4-BE49-F238E27FC236}">
                <a16:creationId xmlns:a16="http://schemas.microsoft.com/office/drawing/2014/main" id="{80C773B6-497A-47ED-5CCD-2D66E5770463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주)데이터유니버스 2025년 기업정보 | 직원수, 근무환경, 복리후생 등 - 사람인">
            <a:extLst>
              <a:ext uri="{FF2B5EF4-FFF2-40B4-BE49-F238E27FC236}">
                <a16:creationId xmlns:a16="http://schemas.microsoft.com/office/drawing/2014/main" id="{AAAE7AEE-254B-B482-AC84-A0694FBC4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817" y="6443474"/>
            <a:ext cx="1524000" cy="41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Google Shape;99;p2">
            <a:extLst>
              <a:ext uri="{FF2B5EF4-FFF2-40B4-BE49-F238E27FC236}">
                <a16:creationId xmlns:a16="http://schemas.microsoft.com/office/drawing/2014/main" id="{7A729C12-5604-1D77-40CD-DF89107D9573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C1202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" name="Google Shape;101;p2">
            <a:extLst>
              <a:ext uri="{FF2B5EF4-FFF2-40B4-BE49-F238E27FC236}">
                <a16:creationId xmlns:a16="http://schemas.microsoft.com/office/drawing/2014/main" id="{7EA09B4F-3D89-2800-FC20-5B7B5848E814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C00000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" name="Google Shape;102;p2">
            <a:extLst>
              <a:ext uri="{FF2B5EF4-FFF2-40B4-BE49-F238E27FC236}">
                <a16:creationId xmlns:a16="http://schemas.microsoft.com/office/drawing/2014/main" id="{BF138AD5-46CB-5ED6-B503-1D82E8C60406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예선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산출물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 6.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사용자 시나리오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/</a:t>
            </a:r>
            <a:r>
              <a:rPr lang="ko-KR" altLang="en-US" sz="1300" b="1" dirty="0" err="1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유즈케이스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(User Scenario)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FEDF22-ED3F-743F-2090-BF83570103E1}"/>
              </a:ext>
            </a:extLst>
          </p:cNvPr>
          <p:cNvSpPr txBox="1"/>
          <p:nvPr/>
        </p:nvSpPr>
        <p:spPr>
          <a:xfrm>
            <a:off x="2664541" y="1957156"/>
            <a:ext cx="7541342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3C7CDE"/>
                </a:solidFill>
              </a:rPr>
              <a:t>[</a:t>
            </a:r>
            <a:r>
              <a:rPr lang="ko-KR" altLang="en-US" sz="1400" b="1" dirty="0">
                <a:solidFill>
                  <a:srgbClr val="3C7CDE"/>
                </a:solidFill>
              </a:rPr>
              <a:t>작성방법</a:t>
            </a:r>
            <a:r>
              <a:rPr lang="en-US" altLang="ko-KR" sz="1400" b="1" dirty="0">
                <a:solidFill>
                  <a:srgbClr val="3C7CDE"/>
                </a:solidFill>
              </a:rPr>
              <a:t>]</a:t>
            </a:r>
            <a:r>
              <a:rPr lang="en-US" altLang="ko-KR" b="1" dirty="0">
                <a:solidFill>
                  <a:srgbClr val="3C7CDE"/>
                </a:solidFill>
              </a:rPr>
              <a:t>  - </a:t>
            </a:r>
            <a:r>
              <a:rPr lang="ko-KR" altLang="en-US" b="1" dirty="0">
                <a:solidFill>
                  <a:srgbClr val="3C7CDE"/>
                </a:solidFill>
              </a:rPr>
              <a:t>해당 부분은 참고용 안내 문구이며 제거하여도 좋습니다</a:t>
            </a:r>
            <a:r>
              <a:rPr lang="en-US" altLang="ko-KR" b="1" dirty="0">
                <a:solidFill>
                  <a:srgbClr val="3C7CDE"/>
                </a:solidFill>
              </a:rPr>
              <a:t>.</a:t>
            </a:r>
          </a:p>
          <a:p>
            <a:endParaRPr lang="en-US" altLang="ko-KR" sz="1400" b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주요 사용자</a:t>
            </a:r>
            <a:endParaRPr lang="en-US" altLang="ko-KR" i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사용자 행동 흐름</a:t>
            </a:r>
            <a:endParaRPr lang="en-US" altLang="ko-KR" i="1" dirty="0">
              <a:solidFill>
                <a:srgbClr val="3C7CDE"/>
              </a:solidFill>
            </a:endParaRPr>
          </a:p>
        </p:txBody>
      </p:sp>
      <p:sp>
        <p:nvSpPr>
          <p:cNvPr id="4" name="Google Shape;100;p2">
            <a:extLst>
              <a:ext uri="{FF2B5EF4-FFF2-40B4-BE49-F238E27FC236}">
                <a16:creationId xmlns:a16="http://schemas.microsoft.com/office/drawing/2014/main" id="{1E0F8401-183F-B8A2-8922-509F4FD8A94E}"/>
              </a:ext>
            </a:extLst>
          </p:cNvPr>
          <p:cNvSpPr txBox="1"/>
          <p:nvPr/>
        </p:nvSpPr>
        <p:spPr>
          <a:xfrm>
            <a:off x="8742667" y="229867"/>
            <a:ext cx="3532681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피싱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·</a:t>
            </a:r>
            <a:r>
              <a:rPr lang="ko-KR" altLang="en-US" sz="1000" b="1" i="0" u="none" strike="noStrike" cap="none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스캠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예방을 위한 서비스 </a:t>
            </a:r>
            <a:r>
              <a:rPr lang="ko-KR" altLang="en-US" sz="1000" b="1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개발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942389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5D1B5-3FFF-C59F-69EE-822AEA56D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9D838C0B-5529-7B58-FED5-6071DAD928C6}"/>
              </a:ext>
            </a:extLst>
          </p:cNvPr>
          <p:cNvSpPr/>
          <p:nvPr/>
        </p:nvSpPr>
        <p:spPr bwMode="auto">
          <a:xfrm>
            <a:off x="564623" y="1012726"/>
            <a:ext cx="11135764" cy="4896457"/>
          </a:xfrm>
          <a:prstGeom prst="rect">
            <a:avLst/>
          </a:prstGeom>
          <a:noFill/>
          <a:ln w="3175" cap="flat" cmpd="sng" algn="ctr">
            <a:solidFill>
              <a:srgbClr val="FFFFFF">
                <a:lumMod val="7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tlCol="0" anchor="t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latinLnBrk="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endParaRPr lang="en-US" altLang="ko-KR" sz="1100" dirty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7" name="Google Shape;105;p2">
            <a:extLst>
              <a:ext uri="{FF2B5EF4-FFF2-40B4-BE49-F238E27FC236}">
                <a16:creationId xmlns:a16="http://schemas.microsoft.com/office/drawing/2014/main" id="{E389A78D-88C9-7EE6-4B58-86BBF5CBD1A9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ECAB4B5-2738-A943-FE29-A76A05493367}"/>
              </a:ext>
            </a:extLst>
          </p:cNvPr>
          <p:cNvSpPr txBox="1"/>
          <p:nvPr/>
        </p:nvSpPr>
        <p:spPr>
          <a:xfrm>
            <a:off x="939332" y="1189703"/>
            <a:ext cx="3927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+mj-ea"/>
                <a:ea typeface="+mj-ea"/>
              </a:rPr>
              <a:t>7. </a:t>
            </a:r>
            <a:r>
              <a:rPr lang="ko-KR" altLang="en-US" dirty="0">
                <a:latin typeface="+mj-ea"/>
                <a:ea typeface="+mj-ea"/>
              </a:rPr>
              <a:t>기대 효과 및 향후 확장성 </a:t>
            </a:r>
            <a:r>
              <a:rPr lang="en-US" altLang="ko-KR" dirty="0">
                <a:latin typeface="+mj-ea"/>
                <a:ea typeface="+mj-ea"/>
              </a:rPr>
              <a:t>(Expected Impact)</a:t>
            </a:r>
            <a:endParaRPr lang="ko-KR" altLang="en-US" dirty="0">
              <a:latin typeface="+mj-ea"/>
              <a:ea typeface="+mj-ea"/>
            </a:endParaRPr>
          </a:p>
        </p:txBody>
      </p:sp>
      <p:cxnSp>
        <p:nvCxnSpPr>
          <p:cNvPr id="10" name="직선 연결선 3">
            <a:extLst>
              <a:ext uri="{FF2B5EF4-FFF2-40B4-BE49-F238E27FC236}">
                <a16:creationId xmlns:a16="http://schemas.microsoft.com/office/drawing/2014/main" id="{E9953E83-E407-B61E-5E64-17F3EA50FCB9}"/>
              </a:ext>
            </a:extLst>
          </p:cNvPr>
          <p:cNvCxnSpPr/>
          <p:nvPr/>
        </p:nvCxn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oogle Shape;92;p1">
            <a:extLst>
              <a:ext uri="{FF2B5EF4-FFF2-40B4-BE49-F238E27FC236}">
                <a16:creationId xmlns:a16="http://schemas.microsoft.com/office/drawing/2014/main" id="{91FD56FA-425B-6108-E4B4-7E73952BC1A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주)데이터유니버스 2025년 기업정보 | 직원수, 근무환경, 복리후생 등 - 사람인">
            <a:extLst>
              <a:ext uri="{FF2B5EF4-FFF2-40B4-BE49-F238E27FC236}">
                <a16:creationId xmlns:a16="http://schemas.microsoft.com/office/drawing/2014/main" id="{55EBB7A9-3852-3285-2543-2BEF949A6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817" y="6443474"/>
            <a:ext cx="1524000" cy="41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Google Shape;99;p2">
            <a:extLst>
              <a:ext uri="{FF2B5EF4-FFF2-40B4-BE49-F238E27FC236}">
                <a16:creationId xmlns:a16="http://schemas.microsoft.com/office/drawing/2014/main" id="{D38FEFAD-AE80-6EE5-A4AE-180DE145FEE6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C1202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" name="Google Shape;101;p2">
            <a:extLst>
              <a:ext uri="{FF2B5EF4-FFF2-40B4-BE49-F238E27FC236}">
                <a16:creationId xmlns:a16="http://schemas.microsoft.com/office/drawing/2014/main" id="{27568326-D783-35D1-F74C-E978C828FBD5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C00000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7" name="Google Shape;102;p2">
            <a:extLst>
              <a:ext uri="{FF2B5EF4-FFF2-40B4-BE49-F238E27FC236}">
                <a16:creationId xmlns:a16="http://schemas.microsoft.com/office/drawing/2014/main" id="{092B5F58-4C29-C5F8-0720-9DFB3E434D6A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예선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산출물 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– 7.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기대 효과 및 향후 확장성</a:t>
            </a:r>
            <a:r>
              <a:rPr lang="en-US" alt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 (Expected Impact)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CB945E-9ECE-D3DA-6C68-E94316447AE9}"/>
              </a:ext>
            </a:extLst>
          </p:cNvPr>
          <p:cNvSpPr txBox="1"/>
          <p:nvPr/>
        </p:nvSpPr>
        <p:spPr>
          <a:xfrm>
            <a:off x="2664541" y="1957156"/>
            <a:ext cx="7541342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3C7CDE"/>
                </a:solidFill>
              </a:rPr>
              <a:t>[</a:t>
            </a:r>
            <a:r>
              <a:rPr lang="ko-KR" altLang="en-US" sz="1400" b="1" dirty="0">
                <a:solidFill>
                  <a:srgbClr val="3C7CDE"/>
                </a:solidFill>
              </a:rPr>
              <a:t>작성방법</a:t>
            </a:r>
            <a:r>
              <a:rPr lang="en-US" altLang="ko-KR" sz="1400" b="1" dirty="0">
                <a:solidFill>
                  <a:srgbClr val="3C7CDE"/>
                </a:solidFill>
              </a:rPr>
              <a:t>] - </a:t>
            </a:r>
            <a:r>
              <a:rPr lang="ko-KR" altLang="en-US" b="1" dirty="0">
                <a:solidFill>
                  <a:srgbClr val="3C7CDE"/>
                </a:solidFill>
              </a:rPr>
              <a:t>해당 부분은 참고용 안내 문구이며 제거하여도 좋습니다</a:t>
            </a:r>
            <a:r>
              <a:rPr lang="en-US" altLang="ko-KR" b="1" dirty="0">
                <a:solidFill>
                  <a:srgbClr val="3C7CDE"/>
                </a:solidFill>
              </a:rPr>
              <a:t>.</a:t>
            </a:r>
            <a:endParaRPr lang="en-US" altLang="ko-KR" sz="1400" b="1" dirty="0">
              <a:solidFill>
                <a:srgbClr val="3C7CDE"/>
              </a:solidFill>
            </a:endParaRPr>
          </a:p>
          <a:p>
            <a:endParaRPr lang="en-US" altLang="ko-KR" sz="1400" b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현장에서 기대되는 정량</a:t>
            </a:r>
            <a:r>
              <a:rPr lang="en-US" altLang="ko-KR" i="1" dirty="0">
                <a:solidFill>
                  <a:srgbClr val="3C7CDE"/>
                </a:solidFill>
              </a:rPr>
              <a:t> </a:t>
            </a:r>
            <a:r>
              <a:rPr lang="ko-KR" altLang="en-US" i="1" dirty="0">
                <a:solidFill>
                  <a:srgbClr val="3C7CDE"/>
                </a:solidFill>
              </a:rPr>
              <a:t>또는 정성 효과</a:t>
            </a:r>
            <a:endParaRPr lang="en-US" altLang="ko-KR" i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확장 가능성</a:t>
            </a:r>
            <a:endParaRPr lang="en-US" altLang="ko-KR" i="1" dirty="0">
              <a:solidFill>
                <a:srgbClr val="3C7CDE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i="1" dirty="0">
                <a:solidFill>
                  <a:srgbClr val="3C7CDE"/>
                </a:solidFill>
              </a:rPr>
              <a:t>향후 고도화 가능성 등</a:t>
            </a:r>
          </a:p>
        </p:txBody>
      </p:sp>
      <p:sp>
        <p:nvSpPr>
          <p:cNvPr id="3" name="Google Shape;100;p2">
            <a:extLst>
              <a:ext uri="{FF2B5EF4-FFF2-40B4-BE49-F238E27FC236}">
                <a16:creationId xmlns:a16="http://schemas.microsoft.com/office/drawing/2014/main" id="{445DE910-71CE-1325-FCB5-6925814A779E}"/>
              </a:ext>
            </a:extLst>
          </p:cNvPr>
          <p:cNvSpPr txBox="1"/>
          <p:nvPr/>
        </p:nvSpPr>
        <p:spPr>
          <a:xfrm>
            <a:off x="8742667" y="229867"/>
            <a:ext cx="3532681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피싱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·</a:t>
            </a:r>
            <a:r>
              <a:rPr lang="ko-KR" altLang="en-US" sz="1000" b="1" i="0" u="none" strike="noStrike" cap="none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스캠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예방을 위한 서비스 </a:t>
            </a:r>
            <a:r>
              <a:rPr lang="ko-KR" altLang="en-US" sz="1000" b="1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개발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33596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389</Words>
  <Application>Microsoft Office PowerPoint</Application>
  <PresentationFormat>와이드스크린</PresentationFormat>
  <Paragraphs>66</Paragraphs>
  <Slides>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Pretendard_KR</vt:lpstr>
      <vt:lpstr>Malgun Gothic</vt:lpstr>
      <vt:lpstr>Malgun Gothic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Dacon io</dc:creator>
  <cp:lastModifiedBy>Dacon io</cp:lastModifiedBy>
  <cp:revision>38</cp:revision>
  <dcterms:created xsi:type="dcterms:W3CDTF">2024-05-21T00:00:56Z</dcterms:created>
  <dcterms:modified xsi:type="dcterms:W3CDTF">2026-01-07T01:04:28Z</dcterms:modified>
</cp:coreProperties>
</file>