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78" r:id="rId3"/>
    <p:sldId id="279" r:id="rId4"/>
    <p:sldId id="280" r:id="rId5"/>
    <p:sldId id="273" r:id="rId6"/>
    <p:sldId id="281" r:id="rId7"/>
    <p:sldId id="283" r:id="rId8"/>
    <p:sldId id="282" r:id="rId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2" roundtripDataSignature="AMtx7mihjF2ZWQEcNdCQGL3IzqOLXbA9x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1B23"/>
    <a:srgbClr val="3CBF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7A43732-219E-4773-AEE6-7331DB972763}">
  <a:tblStyle styleId="{97A43732-219E-4773-AEE6-7331DB972763}" styleName="Table_0">
    <a:wholeTbl>
      <a:tcTxStyle b="off" i="off">
        <a:font>
          <a:latin typeface="맑은 고딕"/>
          <a:ea typeface="맑은 고딕"/>
          <a:cs typeface="맑은 고딕"/>
        </a:font>
        <a:schemeClr val="dk1"/>
      </a:tcTxStyle>
      <a:tcStyle>
        <a:tcBdr>
          <a:lef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833"/>
    <p:restoredTop sz="94648"/>
  </p:normalViewPr>
  <p:slideViewPr>
    <p:cSldViewPr snapToGrid="0">
      <p:cViewPr varScale="1">
        <p:scale>
          <a:sx n="95" d="100"/>
          <a:sy n="95" d="100"/>
        </p:scale>
        <p:origin x="208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슬라이드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Malgun Gothic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세로 제목 및 텍스트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구역 머리글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Malgun Gothic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콘텐츠 2개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비교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만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빈 화면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캡션 있는 콘텐츠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algun Gothic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캡션 있는 그림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algun Gothic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6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세로 텍스트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7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algun Gothic"/>
              <a:buNone/>
              <a:defRPr sz="44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12" name="Google Shape;12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13" name="Google Shape;13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0" name="Google Shape;90;p1"/>
          <p:cNvCxnSpPr/>
          <p:nvPr/>
        </p:nvCxnSpPr>
        <p:spPr>
          <a:xfrm>
            <a:off x="388374" y="6415548"/>
            <a:ext cx="11415252" cy="0"/>
          </a:xfrm>
          <a:prstGeom prst="straightConnector1">
            <a:avLst/>
          </a:prstGeom>
          <a:noFill/>
          <a:ln w="19050" cap="flat" cmpd="sng">
            <a:solidFill>
              <a:srgbClr val="AEAEAE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92" name="Google Shape;92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95670" y="6415547"/>
            <a:ext cx="1007955" cy="35340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" name="Google Shape;90;p1">
            <a:extLst>
              <a:ext uri="{FF2B5EF4-FFF2-40B4-BE49-F238E27FC236}">
                <a16:creationId xmlns:a16="http://schemas.microsoft.com/office/drawing/2014/main" id="{053CAB3C-01D3-307A-B765-DB89E56FD267}"/>
              </a:ext>
            </a:extLst>
          </p:cNvPr>
          <p:cNvCxnSpPr/>
          <p:nvPr/>
        </p:nvCxnSpPr>
        <p:spPr>
          <a:xfrm>
            <a:off x="388374" y="364575"/>
            <a:ext cx="11415252" cy="0"/>
          </a:xfrm>
          <a:prstGeom prst="straightConnector1">
            <a:avLst/>
          </a:prstGeom>
          <a:noFill/>
          <a:ln w="19050" cap="flat" cmpd="sng">
            <a:solidFill>
              <a:srgbClr val="AEAEAE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8" name="Google Shape;88;p1"/>
          <p:cNvSpPr txBox="1"/>
          <p:nvPr/>
        </p:nvSpPr>
        <p:spPr>
          <a:xfrm>
            <a:off x="2631231" y="1570963"/>
            <a:ext cx="6929531" cy="1366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3600" b="1" dirty="0">
                <a:solidFill>
                  <a:srgbClr val="202124"/>
                </a:solidFill>
                <a:latin typeface="Pretendard_KR"/>
                <a:ea typeface="Malgun Gothic" panose="020B0503020000020004" pitchFamily="50" charset="-127"/>
              </a:rPr>
              <a:t>2026</a:t>
            </a:r>
            <a:r>
              <a:rPr lang="ko-KR" altLang="en-US" sz="3600" b="1" dirty="0">
                <a:solidFill>
                  <a:srgbClr val="202124"/>
                </a:solidFill>
                <a:latin typeface="Pretendard_KR"/>
                <a:ea typeface="Malgun Gothic" panose="020B0503020000020004" pitchFamily="50" charset="-127"/>
              </a:rPr>
              <a:t> 스마트 공장 운영 시스템 </a:t>
            </a:r>
            <a:r>
              <a:rPr lang="en-US" altLang="ko-KR" sz="3600" b="1" dirty="0">
                <a:solidFill>
                  <a:srgbClr val="202124"/>
                </a:solidFill>
                <a:latin typeface="Pretendard_KR"/>
                <a:ea typeface="Malgun Gothic" panose="020B0503020000020004" pitchFamily="50" charset="-127"/>
              </a:rPr>
              <a:t>MVP </a:t>
            </a:r>
            <a:r>
              <a:rPr lang="ko-KR" altLang="en-US" sz="3600" b="1" dirty="0">
                <a:solidFill>
                  <a:srgbClr val="202124"/>
                </a:solidFill>
                <a:latin typeface="Pretendard_KR"/>
                <a:ea typeface="Malgun Gothic" panose="020B0503020000020004" pitchFamily="50" charset="-127"/>
              </a:rPr>
              <a:t>개발 </a:t>
            </a:r>
            <a:r>
              <a:rPr lang="ko-KR" altLang="en-US" sz="3600" b="1" dirty="0" err="1">
                <a:solidFill>
                  <a:srgbClr val="202124"/>
                </a:solidFill>
                <a:latin typeface="Pretendard_KR"/>
                <a:ea typeface="Malgun Gothic" panose="020B0503020000020004" pitchFamily="50" charset="-127"/>
              </a:rPr>
              <a:t>해커톤</a:t>
            </a:r>
            <a:endParaRPr lang="en-US" altLang="ko-KR" sz="3600" b="1" i="0" dirty="0">
              <a:solidFill>
                <a:srgbClr val="202124"/>
              </a:solidFill>
              <a:effectLst/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graphicFrame>
        <p:nvGraphicFramePr>
          <p:cNvPr id="89" name="Google Shape;89;p1"/>
          <p:cNvGraphicFramePr/>
          <p:nvPr>
            <p:extLst>
              <p:ext uri="{D42A27DB-BD31-4B8C-83A1-F6EECF244321}">
                <p14:modId xmlns:p14="http://schemas.microsoft.com/office/powerpoint/2010/main" val="259346336"/>
              </p:ext>
            </p:extLst>
          </p:nvPr>
        </p:nvGraphicFramePr>
        <p:xfrm>
          <a:off x="3386675" y="4388003"/>
          <a:ext cx="5418650" cy="899000"/>
        </p:xfrm>
        <a:graphic>
          <a:graphicData uri="http://schemas.openxmlformats.org/drawingml/2006/table">
            <a:tbl>
              <a:tblPr firstRow="1" bandRow="1">
                <a:tableStyleId>{97A43732-219E-4773-AEE6-7331DB972763}</a:tableStyleId>
              </a:tblPr>
              <a:tblGrid>
                <a:gridCol w="2709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9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95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1800" u="none" strike="noStrike" cap="none" dirty="0" err="1"/>
                        <a:t>팀명</a:t>
                      </a:r>
                      <a:endParaRPr sz="1800" u="none" strike="noStrike" cap="none"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 dirty="0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5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800" u="none" strike="noStrike" cap="none" dirty="0"/>
                        <a:t>프로젝트명</a:t>
                      </a:r>
                      <a:endParaRPr sz="1800" u="none" strike="noStrike" cap="none"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 dirty="0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613855372"/>
                  </a:ext>
                </a:extLst>
              </a:tr>
            </a:tbl>
          </a:graphicData>
        </a:graphic>
      </p:graphicFrame>
      <p:cxnSp>
        <p:nvCxnSpPr>
          <p:cNvPr id="94" name="Google Shape;94;p1"/>
          <p:cNvCxnSpPr/>
          <p:nvPr/>
        </p:nvCxnSpPr>
        <p:spPr>
          <a:xfrm>
            <a:off x="2310447" y="2956202"/>
            <a:ext cx="7571100" cy="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026" name="Picture 2" descr="차세대융합기술연구원, 반도체 부품 국산화 위한 기술 실증 지원사업 참여 기업 모집 &gt; 뉴스 | CIOCISO">
            <a:extLst>
              <a:ext uri="{FF2B5EF4-FFF2-40B4-BE49-F238E27FC236}">
                <a16:creationId xmlns:a16="http://schemas.microsoft.com/office/drawing/2014/main" id="{88F6F64B-B445-0E07-4C6D-0A33DC6483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34" b="35256"/>
          <a:stretch>
            <a:fillRect/>
          </a:stretch>
        </p:blipFill>
        <p:spPr bwMode="auto">
          <a:xfrm>
            <a:off x="9298782" y="6434300"/>
            <a:ext cx="1555879" cy="335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88;p1">
            <a:extLst>
              <a:ext uri="{FF2B5EF4-FFF2-40B4-BE49-F238E27FC236}">
                <a16:creationId xmlns:a16="http://schemas.microsoft.com/office/drawing/2014/main" id="{6EC716A2-5020-43D4-0492-05DB61857621}"/>
              </a:ext>
            </a:extLst>
          </p:cNvPr>
          <p:cNvSpPr txBox="1"/>
          <p:nvPr/>
        </p:nvSpPr>
        <p:spPr>
          <a:xfrm>
            <a:off x="4645453" y="3065537"/>
            <a:ext cx="2901085" cy="587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800" b="0" i="0" dirty="0">
                <a:solidFill>
                  <a:srgbClr val="202124"/>
                </a:solidFill>
                <a:effectLst/>
                <a:latin typeface="Malgun Gothic" panose="020B0503020000020004" pitchFamily="50" charset="-127"/>
                <a:ea typeface="Malgun Gothic" panose="020B0503020000020004" pitchFamily="50" charset="-127"/>
              </a:rPr>
              <a:t>예선 기획서</a:t>
            </a:r>
            <a:endParaRPr lang="en-US" altLang="ko-KR" sz="2800" b="0" i="0" dirty="0">
              <a:solidFill>
                <a:srgbClr val="202124"/>
              </a:solidFill>
              <a:effectLst/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24D7D1-0B19-F66A-84F8-B80017D8A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B165CAD0-2A02-5E29-8536-ED2B3C3375B1}"/>
              </a:ext>
            </a:extLst>
          </p:cNvPr>
          <p:cNvSpPr/>
          <p:nvPr/>
        </p:nvSpPr>
        <p:spPr bwMode="auto">
          <a:xfrm>
            <a:off x="564623" y="1012726"/>
            <a:ext cx="11135764" cy="4896457"/>
          </a:xfrm>
          <a:prstGeom prst="rect">
            <a:avLst/>
          </a:prstGeom>
          <a:noFill/>
          <a:ln w="3175" cap="flat" cmpd="sng" algn="ctr">
            <a:solidFill>
              <a:srgbClr val="FFFFFF">
                <a:lumMod val="75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rtlCol="0" anchor="t"/>
          <a:lstStyle>
            <a:defPPr>
              <a:defRPr lang="ko-K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latinLnBrk="0">
              <a:lnSpc>
                <a:spcPct val="114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endParaRPr lang="en-US" altLang="ko-KR" sz="1100" dirty="0">
              <a:solidFill>
                <a:srgbClr val="000000"/>
              </a:solidFill>
              <a:latin typeface="+mn-ea"/>
            </a:endParaRPr>
          </a:p>
        </p:txBody>
      </p:sp>
      <p:cxnSp>
        <p:nvCxnSpPr>
          <p:cNvPr id="2" name="Google Shape;99;p2">
            <a:extLst>
              <a:ext uri="{FF2B5EF4-FFF2-40B4-BE49-F238E27FC236}">
                <a16:creationId xmlns:a16="http://schemas.microsoft.com/office/drawing/2014/main" id="{CB1259FB-3BC9-1F76-5145-01C9E5C371CD}"/>
              </a:ext>
            </a:extLst>
          </p:cNvPr>
          <p:cNvCxnSpPr/>
          <p:nvPr/>
        </p:nvCxnSpPr>
        <p:spPr>
          <a:xfrm>
            <a:off x="388374" y="599767"/>
            <a:ext cx="11415252" cy="0"/>
          </a:xfrm>
          <a:prstGeom prst="straightConnector1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Google Shape;102;p2">
            <a:extLst>
              <a:ext uri="{FF2B5EF4-FFF2-40B4-BE49-F238E27FC236}">
                <a16:creationId xmlns:a16="http://schemas.microsoft.com/office/drawing/2014/main" id="{D7ADD4E6-F6E8-97A3-9EA6-04E64C9E771E}"/>
              </a:ext>
            </a:extLst>
          </p:cNvPr>
          <p:cNvSpPr txBox="1"/>
          <p:nvPr/>
        </p:nvSpPr>
        <p:spPr>
          <a:xfrm>
            <a:off x="606000" y="242625"/>
            <a:ext cx="54321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예선 산출물</a:t>
            </a:r>
            <a:r>
              <a:rPr lang="en-US" altLang="ko-KR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– 1. </a:t>
            </a:r>
            <a:r>
              <a:rPr lang="ko-KR" altLang="en-US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문제 정의 </a:t>
            </a:r>
            <a:r>
              <a:rPr lang="en-US" altLang="ko-KR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(Problem Definition)</a:t>
            </a:r>
            <a:endParaRPr sz="1300" b="1" dirty="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7" name="Google Shape;105;p2">
            <a:extLst>
              <a:ext uri="{FF2B5EF4-FFF2-40B4-BE49-F238E27FC236}">
                <a16:creationId xmlns:a16="http://schemas.microsoft.com/office/drawing/2014/main" id="{A7330DB1-95E4-4D38-F6A4-9BB98AC14BD1}"/>
              </a:ext>
            </a:extLst>
          </p:cNvPr>
          <p:cNvCxnSpPr/>
          <p:nvPr/>
        </p:nvCxnSpPr>
        <p:spPr>
          <a:xfrm>
            <a:off x="388374" y="6415548"/>
            <a:ext cx="11415300" cy="0"/>
          </a:xfrm>
          <a:prstGeom prst="straightConnector1">
            <a:avLst/>
          </a:prstGeom>
          <a:noFill/>
          <a:ln w="19050" cap="flat" cmpd="sng">
            <a:solidFill>
              <a:srgbClr val="AEAEAE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8" name="Google Shape;92;p1">
            <a:extLst>
              <a:ext uri="{FF2B5EF4-FFF2-40B4-BE49-F238E27FC236}">
                <a16:creationId xmlns:a16="http://schemas.microsoft.com/office/drawing/2014/main" id="{48CD7EDD-FD6F-B8B4-97AA-853BC09F0B07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795670" y="6415547"/>
            <a:ext cx="1007955" cy="353407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01;p2">
            <a:extLst>
              <a:ext uri="{FF2B5EF4-FFF2-40B4-BE49-F238E27FC236}">
                <a16:creationId xmlns:a16="http://schemas.microsoft.com/office/drawing/2014/main" id="{4FD4C6A3-A7FF-DCE0-30BE-4532F9F20CD2}"/>
              </a:ext>
            </a:extLst>
          </p:cNvPr>
          <p:cNvSpPr/>
          <p:nvPr/>
        </p:nvSpPr>
        <p:spPr>
          <a:xfrm>
            <a:off x="462750" y="371175"/>
            <a:ext cx="125700" cy="127800"/>
          </a:xfrm>
          <a:prstGeom prst="rect">
            <a:avLst/>
          </a:prstGeom>
          <a:solidFill>
            <a:schemeClr val="bg2">
              <a:lumMod val="25000"/>
              <a:lumOff val="75000"/>
              <a:alpha val="3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3C7CDE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F220991-1956-8C13-7614-0AE6FD9B9483}"/>
              </a:ext>
            </a:extLst>
          </p:cNvPr>
          <p:cNvSpPr txBox="1"/>
          <p:nvPr/>
        </p:nvSpPr>
        <p:spPr>
          <a:xfrm>
            <a:off x="939332" y="1189703"/>
            <a:ext cx="31953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ea"/>
                <a:ea typeface="+mj-ea"/>
              </a:rPr>
              <a:t>1. </a:t>
            </a:r>
            <a:r>
              <a:rPr lang="ko-KR" altLang="en-US" dirty="0">
                <a:latin typeface="+mj-ea"/>
                <a:ea typeface="+mj-ea"/>
              </a:rPr>
              <a:t>문제 정의 </a:t>
            </a:r>
            <a:r>
              <a:rPr lang="en-US" altLang="ko-KR" dirty="0">
                <a:latin typeface="+mj-ea"/>
                <a:ea typeface="+mj-ea"/>
              </a:rPr>
              <a:t>(Problem Definition)</a:t>
            </a:r>
            <a:endParaRPr lang="ko-KR" altLang="en-US" dirty="0">
              <a:latin typeface="+mj-ea"/>
              <a:ea typeface="+mj-ea"/>
            </a:endParaRPr>
          </a:p>
        </p:txBody>
      </p:sp>
      <p:cxnSp>
        <p:nvCxnSpPr>
          <p:cNvPr id="10" name="직선 연결선 3">
            <a:extLst>
              <a:ext uri="{FF2B5EF4-FFF2-40B4-BE49-F238E27FC236}">
                <a16:creationId xmlns:a16="http://schemas.microsoft.com/office/drawing/2014/main" id="{38DA6E6D-E7BA-305C-C09E-8185DC296499}"/>
              </a:ext>
            </a:extLst>
          </p:cNvPr>
          <p:cNvCxnSpPr/>
          <p:nvPr/>
        </p:nvCxnSpPr>
        <p:spPr>
          <a:xfrm>
            <a:off x="968477" y="1559035"/>
            <a:ext cx="10255045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6E1A0B1D-D56D-F247-A463-80FCAC8780BB}"/>
              </a:ext>
            </a:extLst>
          </p:cNvPr>
          <p:cNvSpPr txBox="1"/>
          <p:nvPr/>
        </p:nvSpPr>
        <p:spPr>
          <a:xfrm>
            <a:off x="2664541" y="1957156"/>
            <a:ext cx="7541342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3C7CDE"/>
                </a:solidFill>
              </a:rPr>
              <a:t>[</a:t>
            </a:r>
            <a:r>
              <a:rPr lang="ko-KR" altLang="en-US" sz="1400" b="1" dirty="0">
                <a:solidFill>
                  <a:srgbClr val="3C7CDE"/>
                </a:solidFill>
              </a:rPr>
              <a:t>작성방법</a:t>
            </a:r>
            <a:r>
              <a:rPr lang="en-US" altLang="ko-KR" sz="1400" b="1" dirty="0">
                <a:solidFill>
                  <a:srgbClr val="3C7CDE"/>
                </a:solidFill>
              </a:rPr>
              <a:t>] – </a:t>
            </a:r>
            <a:r>
              <a:rPr lang="ko-KR" altLang="en-US" sz="1400" b="1" dirty="0">
                <a:solidFill>
                  <a:srgbClr val="3C7CDE"/>
                </a:solidFill>
              </a:rPr>
              <a:t>해당 부분은 참고용 안내 문구이며 제거하여도 좋습니다</a:t>
            </a:r>
            <a:r>
              <a:rPr lang="en-US" altLang="ko-KR" sz="1400" b="1" dirty="0">
                <a:solidFill>
                  <a:srgbClr val="3C7CDE"/>
                </a:solidFill>
              </a:rPr>
              <a:t>.</a:t>
            </a:r>
          </a:p>
          <a:p>
            <a:endParaRPr lang="en-US" altLang="ko-KR" sz="1400" b="1" dirty="0">
              <a:solidFill>
                <a:srgbClr val="3C7CD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i="1" dirty="0">
                <a:solidFill>
                  <a:srgbClr val="3C7CDE"/>
                </a:solidFill>
              </a:rPr>
              <a:t>해결하고자 하는 제조 현장의 문제  정의</a:t>
            </a:r>
            <a:endParaRPr lang="en-US" altLang="ko-KR" i="1" dirty="0">
              <a:solidFill>
                <a:srgbClr val="3C7CD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i="1" dirty="0">
                <a:solidFill>
                  <a:srgbClr val="3C7CDE"/>
                </a:solidFill>
              </a:rPr>
              <a:t>해결해야 하는 대상 및 적용 영역</a:t>
            </a:r>
            <a:endParaRPr lang="en-US" altLang="ko-KR" i="1" dirty="0">
              <a:solidFill>
                <a:srgbClr val="3C7CD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i="1" dirty="0">
                <a:solidFill>
                  <a:srgbClr val="3C7CDE"/>
                </a:solidFill>
              </a:rPr>
              <a:t>문제의 중요성 및 발생 배경</a:t>
            </a:r>
            <a:endParaRPr lang="en-US" altLang="ko-KR" i="1" dirty="0">
              <a:solidFill>
                <a:srgbClr val="3C7CD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ko-KR" i="1" dirty="0">
                <a:solidFill>
                  <a:srgbClr val="3C7CDE"/>
                </a:solidFill>
              </a:rPr>
              <a:t>KPI </a:t>
            </a:r>
            <a:r>
              <a:rPr lang="ko-KR" altLang="en-US" i="1" dirty="0">
                <a:solidFill>
                  <a:srgbClr val="3C7CDE"/>
                </a:solidFill>
              </a:rPr>
              <a:t>또는 해결 후 기대되는 변화 등</a:t>
            </a:r>
            <a:endParaRPr lang="en-US" altLang="ko-KR" i="1" dirty="0">
              <a:solidFill>
                <a:srgbClr val="3C7CDE"/>
              </a:solidFill>
            </a:endParaRPr>
          </a:p>
        </p:txBody>
      </p:sp>
      <p:sp>
        <p:nvSpPr>
          <p:cNvPr id="12" name="Google Shape;100;p2">
            <a:extLst>
              <a:ext uri="{FF2B5EF4-FFF2-40B4-BE49-F238E27FC236}">
                <a16:creationId xmlns:a16="http://schemas.microsoft.com/office/drawing/2014/main" id="{A89DAF47-A872-25DE-4F4E-6A35741F0D64}"/>
              </a:ext>
            </a:extLst>
          </p:cNvPr>
          <p:cNvSpPr txBox="1"/>
          <p:nvPr/>
        </p:nvSpPr>
        <p:spPr>
          <a:xfrm>
            <a:off x="8775865" y="229867"/>
            <a:ext cx="3044336" cy="3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SzPts val="1000"/>
              <a:buFont typeface="Arial"/>
              <a:buNone/>
            </a:pPr>
            <a:r>
              <a:rPr lang="en-US" altLang="ko-KR" sz="1000" b="1" dirty="0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2026</a:t>
            </a:r>
            <a:r>
              <a:rPr lang="ko-KR" altLang="en-US" sz="1000" b="1" dirty="0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 스마트 공장 운영 시스템 </a:t>
            </a:r>
            <a:r>
              <a:rPr lang="en-US" altLang="ko-KR" sz="1000" b="1" dirty="0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MVP </a:t>
            </a:r>
            <a:r>
              <a:rPr lang="ko-KR" altLang="en-US" sz="1000" b="1" dirty="0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개발 </a:t>
            </a:r>
            <a:r>
              <a:rPr lang="ko-KR" altLang="en-US" sz="1000" b="1" dirty="0" err="1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해커톤</a:t>
            </a:r>
            <a:endParaRPr dirty="0">
              <a:solidFill>
                <a:srgbClr val="AEAEAE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pic>
        <p:nvPicPr>
          <p:cNvPr id="4" name="Picture 2" descr="차세대융합기술연구원, 반도체 부품 국산화 위한 기술 실증 지원사업 참여 기업 모집 &gt; 뉴스 | CIOCISO">
            <a:extLst>
              <a:ext uri="{FF2B5EF4-FFF2-40B4-BE49-F238E27FC236}">
                <a16:creationId xmlns:a16="http://schemas.microsoft.com/office/drawing/2014/main" id="{6BEB92B5-54A5-698D-BCC7-53FCC2DB53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34" b="35256"/>
          <a:stretch>
            <a:fillRect/>
          </a:stretch>
        </p:blipFill>
        <p:spPr bwMode="auto">
          <a:xfrm>
            <a:off x="9298782" y="6434300"/>
            <a:ext cx="1555879" cy="335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86990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02F5F4-E7D0-4278-C766-1553809900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1157C7AA-BAD1-48B2-65BB-AD464A54796A}"/>
              </a:ext>
            </a:extLst>
          </p:cNvPr>
          <p:cNvSpPr/>
          <p:nvPr/>
        </p:nvSpPr>
        <p:spPr bwMode="auto">
          <a:xfrm>
            <a:off x="564623" y="1012726"/>
            <a:ext cx="11135764" cy="4896457"/>
          </a:xfrm>
          <a:prstGeom prst="rect">
            <a:avLst/>
          </a:prstGeom>
          <a:noFill/>
          <a:ln w="3175" cap="flat" cmpd="sng" algn="ctr">
            <a:solidFill>
              <a:srgbClr val="FFFFFF">
                <a:lumMod val="75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rtlCol="0" anchor="t"/>
          <a:lstStyle>
            <a:defPPr>
              <a:defRPr lang="ko-K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latinLnBrk="0">
              <a:lnSpc>
                <a:spcPct val="114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endParaRPr lang="en-US" altLang="ko-KR" sz="1100" dirty="0">
              <a:solidFill>
                <a:srgbClr val="000000"/>
              </a:solidFill>
              <a:latin typeface="+mn-ea"/>
            </a:endParaRPr>
          </a:p>
        </p:txBody>
      </p:sp>
      <p:cxnSp>
        <p:nvCxnSpPr>
          <p:cNvPr id="2" name="Google Shape;99;p2">
            <a:extLst>
              <a:ext uri="{FF2B5EF4-FFF2-40B4-BE49-F238E27FC236}">
                <a16:creationId xmlns:a16="http://schemas.microsoft.com/office/drawing/2014/main" id="{250B76DD-037A-6065-6C19-E692AEE22FB0}"/>
              </a:ext>
            </a:extLst>
          </p:cNvPr>
          <p:cNvCxnSpPr/>
          <p:nvPr/>
        </p:nvCxnSpPr>
        <p:spPr>
          <a:xfrm>
            <a:off x="388374" y="599767"/>
            <a:ext cx="11415252" cy="0"/>
          </a:xfrm>
          <a:prstGeom prst="straightConnector1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Google Shape;102;p2">
            <a:extLst>
              <a:ext uri="{FF2B5EF4-FFF2-40B4-BE49-F238E27FC236}">
                <a16:creationId xmlns:a16="http://schemas.microsoft.com/office/drawing/2014/main" id="{FDA78D37-3108-EE7F-CB8F-3A968C425896}"/>
              </a:ext>
            </a:extLst>
          </p:cNvPr>
          <p:cNvSpPr txBox="1"/>
          <p:nvPr/>
        </p:nvSpPr>
        <p:spPr>
          <a:xfrm>
            <a:off x="606000" y="242625"/>
            <a:ext cx="54321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예선 산출물</a:t>
            </a:r>
            <a:r>
              <a:rPr lang="en-US" altLang="ko-KR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– 2. </a:t>
            </a:r>
            <a:r>
              <a:rPr lang="ko-KR" altLang="en-US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제안 솔루션 개요 </a:t>
            </a:r>
            <a:r>
              <a:rPr lang="en-US" altLang="ko-KR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(Solution Overview)</a:t>
            </a:r>
            <a:endParaRPr sz="1300" b="1" dirty="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7" name="Google Shape;105;p2">
            <a:extLst>
              <a:ext uri="{FF2B5EF4-FFF2-40B4-BE49-F238E27FC236}">
                <a16:creationId xmlns:a16="http://schemas.microsoft.com/office/drawing/2014/main" id="{37E35A3E-9640-A8FF-B4C4-60FCEC535100}"/>
              </a:ext>
            </a:extLst>
          </p:cNvPr>
          <p:cNvCxnSpPr/>
          <p:nvPr/>
        </p:nvCxnSpPr>
        <p:spPr>
          <a:xfrm>
            <a:off x="388374" y="6415548"/>
            <a:ext cx="11415300" cy="0"/>
          </a:xfrm>
          <a:prstGeom prst="straightConnector1">
            <a:avLst/>
          </a:prstGeom>
          <a:noFill/>
          <a:ln w="19050" cap="flat" cmpd="sng">
            <a:solidFill>
              <a:srgbClr val="AEAEAE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8" name="Google Shape;92;p1">
            <a:extLst>
              <a:ext uri="{FF2B5EF4-FFF2-40B4-BE49-F238E27FC236}">
                <a16:creationId xmlns:a16="http://schemas.microsoft.com/office/drawing/2014/main" id="{AD104C8F-EA2D-31A6-F3F6-3F686D73F39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795670" y="6415547"/>
            <a:ext cx="1007955" cy="353407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01;p2">
            <a:extLst>
              <a:ext uri="{FF2B5EF4-FFF2-40B4-BE49-F238E27FC236}">
                <a16:creationId xmlns:a16="http://schemas.microsoft.com/office/drawing/2014/main" id="{9CE2AEF5-243D-D469-B364-EE0084AAA103}"/>
              </a:ext>
            </a:extLst>
          </p:cNvPr>
          <p:cNvSpPr/>
          <p:nvPr/>
        </p:nvSpPr>
        <p:spPr>
          <a:xfrm>
            <a:off x="462750" y="371175"/>
            <a:ext cx="125700" cy="127800"/>
          </a:xfrm>
          <a:prstGeom prst="rect">
            <a:avLst/>
          </a:prstGeom>
          <a:solidFill>
            <a:schemeClr val="bg2">
              <a:lumMod val="25000"/>
              <a:lumOff val="75000"/>
              <a:alpha val="3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3C7CDE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C278FF-57A0-7C3A-21B2-B56318A47152}"/>
              </a:ext>
            </a:extLst>
          </p:cNvPr>
          <p:cNvSpPr txBox="1"/>
          <p:nvPr/>
        </p:nvSpPr>
        <p:spPr>
          <a:xfrm>
            <a:off x="939333" y="1189703"/>
            <a:ext cx="35531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ea"/>
                <a:ea typeface="+mj-ea"/>
              </a:rPr>
              <a:t>2. </a:t>
            </a:r>
            <a:r>
              <a:rPr lang="ko-KR" altLang="en-US" dirty="0">
                <a:latin typeface="+mj-ea"/>
                <a:ea typeface="+mj-ea"/>
              </a:rPr>
              <a:t>제안 솔루션 개요 </a:t>
            </a:r>
            <a:r>
              <a:rPr lang="en-US" altLang="ko-KR" dirty="0">
                <a:latin typeface="+mj-ea"/>
                <a:ea typeface="+mj-ea"/>
              </a:rPr>
              <a:t>(Solution Overview)</a:t>
            </a:r>
            <a:endParaRPr lang="ko-KR" altLang="en-US" dirty="0">
              <a:latin typeface="+mj-ea"/>
              <a:ea typeface="+mj-ea"/>
            </a:endParaRPr>
          </a:p>
        </p:txBody>
      </p:sp>
      <p:cxnSp>
        <p:nvCxnSpPr>
          <p:cNvPr id="10" name="직선 연결선 3">
            <a:extLst>
              <a:ext uri="{FF2B5EF4-FFF2-40B4-BE49-F238E27FC236}">
                <a16:creationId xmlns:a16="http://schemas.microsoft.com/office/drawing/2014/main" id="{A1628004-1AB5-0077-6D18-66ED08E03B10}"/>
              </a:ext>
            </a:extLst>
          </p:cNvPr>
          <p:cNvCxnSpPr/>
          <p:nvPr/>
        </p:nvCxnSpPr>
        <p:spPr>
          <a:xfrm>
            <a:off x="968477" y="1559035"/>
            <a:ext cx="10255045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1D384030-AD97-CF1C-87BF-7D94D6FE4AED}"/>
              </a:ext>
            </a:extLst>
          </p:cNvPr>
          <p:cNvSpPr txBox="1"/>
          <p:nvPr/>
        </p:nvSpPr>
        <p:spPr>
          <a:xfrm>
            <a:off x="2664541" y="1957156"/>
            <a:ext cx="7541342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3C7CDE"/>
                </a:solidFill>
              </a:rPr>
              <a:t>[</a:t>
            </a:r>
            <a:r>
              <a:rPr lang="ko-KR" altLang="en-US" sz="1400" b="1" dirty="0">
                <a:solidFill>
                  <a:srgbClr val="3C7CDE"/>
                </a:solidFill>
              </a:rPr>
              <a:t>작성방법</a:t>
            </a:r>
            <a:r>
              <a:rPr lang="en-US" altLang="ko-KR" sz="1400" b="1" dirty="0">
                <a:solidFill>
                  <a:srgbClr val="3C7CDE"/>
                </a:solidFill>
              </a:rPr>
              <a:t>] - </a:t>
            </a:r>
            <a:r>
              <a:rPr lang="ko-KR" altLang="en-US" b="1" dirty="0">
                <a:solidFill>
                  <a:srgbClr val="3C7CDE"/>
                </a:solidFill>
              </a:rPr>
              <a:t>해당 부분은 참고용 안내 문구이며 제거하여도 좋습니다</a:t>
            </a:r>
            <a:r>
              <a:rPr lang="en-US" altLang="ko-KR" b="1" dirty="0">
                <a:solidFill>
                  <a:srgbClr val="3C7CDE"/>
                </a:solidFill>
              </a:rPr>
              <a:t>.</a:t>
            </a:r>
            <a:endParaRPr lang="en-US" altLang="ko-KR" sz="1400" b="1" dirty="0">
              <a:solidFill>
                <a:srgbClr val="3C7CDE"/>
              </a:solidFill>
            </a:endParaRPr>
          </a:p>
          <a:p>
            <a:endParaRPr lang="en-US" altLang="ko-KR" sz="1400" b="1" dirty="0">
              <a:solidFill>
                <a:srgbClr val="3C7CDE"/>
              </a:solidFill>
            </a:endParaRPr>
          </a:p>
          <a:p>
            <a:pPr marL="285750" lvl="0" indent="-285750" latinLnBrk="1">
              <a:buClrTx/>
              <a:buFont typeface="Wingdings" panose="05000000000000000000" pitchFamily="2" charset="2"/>
              <a:buChar char="ü"/>
              <a:defRPr/>
            </a:pPr>
            <a:r>
              <a:rPr lang="ko-KR" altLang="en-US" i="1" kern="1200" dirty="0">
                <a:solidFill>
                  <a:srgbClr val="3C7CDE"/>
                </a:solidFill>
                <a:latin typeface="맑은 고딕" panose="02110004020202020204"/>
              </a:rPr>
              <a:t>제안하는 솔루션의 개요</a:t>
            </a:r>
            <a:endParaRPr lang="en-US" altLang="ko-KR" i="1" kern="1200" dirty="0">
              <a:solidFill>
                <a:srgbClr val="3C7CDE"/>
              </a:solidFill>
              <a:latin typeface="맑은 고딕" panose="02110004020202020204"/>
            </a:endParaRPr>
          </a:p>
          <a:p>
            <a:pPr marL="285750" lvl="0" indent="-285750" latinLnBrk="1">
              <a:buClrTx/>
              <a:buFont typeface="Wingdings" panose="05000000000000000000" pitchFamily="2" charset="2"/>
              <a:buChar char="ü"/>
              <a:defRPr/>
            </a:pPr>
            <a:r>
              <a:rPr lang="ko-KR" altLang="en-US" i="1" kern="1200" dirty="0">
                <a:solidFill>
                  <a:srgbClr val="3C7CDE"/>
                </a:solidFill>
                <a:latin typeface="맑은 고딕" panose="02110004020202020204"/>
              </a:rPr>
              <a:t>문제 해결을 위한 핵심 아이디어</a:t>
            </a:r>
            <a:endParaRPr lang="en-US" altLang="ko-KR" i="1" kern="1200" dirty="0">
              <a:solidFill>
                <a:srgbClr val="3C7CDE"/>
              </a:solidFill>
              <a:latin typeface="맑은 고딕" panose="02110004020202020204"/>
            </a:endParaRPr>
          </a:p>
          <a:p>
            <a:pPr marL="285750" lvl="0" indent="-285750" latinLnBrk="1">
              <a:buClrTx/>
              <a:buFont typeface="Wingdings" panose="05000000000000000000" pitchFamily="2" charset="2"/>
              <a:buChar char="ü"/>
              <a:defRPr/>
            </a:pPr>
            <a:r>
              <a:rPr lang="ko-KR" altLang="en-US" i="1" kern="1200" dirty="0">
                <a:solidFill>
                  <a:srgbClr val="3C7CDE"/>
                </a:solidFill>
                <a:latin typeface="맑은 고딕" panose="02110004020202020204"/>
              </a:rPr>
              <a:t>플랫폼의 목적 및 제공 가치</a:t>
            </a:r>
            <a:endParaRPr lang="en-US" altLang="ko-KR" i="1" kern="1200" dirty="0">
              <a:solidFill>
                <a:srgbClr val="3C7CDE"/>
              </a:solidFill>
              <a:latin typeface="맑은 고딕" panose="02110004020202020204"/>
            </a:endParaRPr>
          </a:p>
          <a:p>
            <a:pPr marL="285750" lvl="0" indent="-285750" latinLnBrk="1">
              <a:buClrTx/>
              <a:buFont typeface="Wingdings" panose="05000000000000000000" pitchFamily="2" charset="2"/>
              <a:buChar char="ü"/>
              <a:defRPr/>
            </a:pPr>
            <a:r>
              <a:rPr lang="ko-KR" altLang="en-US" i="1" kern="1200" dirty="0">
                <a:solidFill>
                  <a:srgbClr val="3C7CDE"/>
                </a:solidFill>
                <a:latin typeface="맑은 고딕" panose="02110004020202020204"/>
              </a:rPr>
              <a:t>제안 솔루션의 전체 구성 요약 등</a:t>
            </a:r>
          </a:p>
        </p:txBody>
      </p:sp>
      <p:pic>
        <p:nvPicPr>
          <p:cNvPr id="4" name="Picture 2" descr="차세대융합기술연구원, 반도체 부품 국산화 위한 기술 실증 지원사업 참여 기업 모집 &gt; 뉴스 | CIOCISO">
            <a:extLst>
              <a:ext uri="{FF2B5EF4-FFF2-40B4-BE49-F238E27FC236}">
                <a16:creationId xmlns:a16="http://schemas.microsoft.com/office/drawing/2014/main" id="{67E78191-AC7B-4431-6348-9F9503FA34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34" b="35256"/>
          <a:stretch>
            <a:fillRect/>
          </a:stretch>
        </p:blipFill>
        <p:spPr bwMode="auto">
          <a:xfrm>
            <a:off x="9298782" y="6434300"/>
            <a:ext cx="1555879" cy="335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Google Shape;100;p2">
            <a:extLst>
              <a:ext uri="{FF2B5EF4-FFF2-40B4-BE49-F238E27FC236}">
                <a16:creationId xmlns:a16="http://schemas.microsoft.com/office/drawing/2014/main" id="{B25F51EC-3983-E3FC-5475-1180B8764FD0}"/>
              </a:ext>
            </a:extLst>
          </p:cNvPr>
          <p:cNvSpPr txBox="1"/>
          <p:nvPr/>
        </p:nvSpPr>
        <p:spPr>
          <a:xfrm>
            <a:off x="8775865" y="229867"/>
            <a:ext cx="3044336" cy="3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SzPts val="1000"/>
              <a:buFont typeface="Arial"/>
              <a:buNone/>
            </a:pPr>
            <a:r>
              <a:rPr lang="en-US" altLang="ko-KR" sz="1000" b="1" dirty="0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2026</a:t>
            </a:r>
            <a:r>
              <a:rPr lang="ko-KR" altLang="en-US" sz="1000" b="1" dirty="0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 스마트 공장 운영 시스템 </a:t>
            </a:r>
            <a:r>
              <a:rPr lang="en-US" altLang="ko-KR" sz="1000" b="1" dirty="0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MVP </a:t>
            </a:r>
            <a:r>
              <a:rPr lang="ko-KR" altLang="en-US" sz="1000" b="1" dirty="0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개발 </a:t>
            </a:r>
            <a:r>
              <a:rPr lang="ko-KR" altLang="en-US" sz="1000" b="1" dirty="0" err="1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해커톤</a:t>
            </a:r>
            <a:endParaRPr dirty="0">
              <a:solidFill>
                <a:srgbClr val="AEAEAE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  <p:extLst>
      <p:ext uri="{BB962C8B-B14F-4D97-AF65-F5344CB8AC3E}">
        <p14:creationId xmlns:p14="http://schemas.microsoft.com/office/powerpoint/2010/main" val="4027285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07D086-7FAD-83A2-673F-CD401C76FB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822BAF9-7DA8-2CEB-0389-8E3F6CFC4B2D}"/>
              </a:ext>
            </a:extLst>
          </p:cNvPr>
          <p:cNvSpPr/>
          <p:nvPr/>
        </p:nvSpPr>
        <p:spPr bwMode="auto">
          <a:xfrm>
            <a:off x="564623" y="1012726"/>
            <a:ext cx="11135764" cy="4896457"/>
          </a:xfrm>
          <a:prstGeom prst="rect">
            <a:avLst/>
          </a:prstGeom>
          <a:noFill/>
          <a:ln w="3175" cap="flat" cmpd="sng" algn="ctr">
            <a:solidFill>
              <a:srgbClr val="FFFFFF">
                <a:lumMod val="75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rtlCol="0" anchor="t"/>
          <a:lstStyle>
            <a:defPPr>
              <a:defRPr lang="ko-K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latinLnBrk="0">
              <a:lnSpc>
                <a:spcPct val="114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endParaRPr lang="en-US" altLang="ko-KR" sz="1100" dirty="0">
              <a:solidFill>
                <a:srgbClr val="000000"/>
              </a:solidFill>
              <a:latin typeface="+mn-ea"/>
            </a:endParaRPr>
          </a:p>
        </p:txBody>
      </p:sp>
      <p:cxnSp>
        <p:nvCxnSpPr>
          <p:cNvPr id="2" name="Google Shape;99;p2">
            <a:extLst>
              <a:ext uri="{FF2B5EF4-FFF2-40B4-BE49-F238E27FC236}">
                <a16:creationId xmlns:a16="http://schemas.microsoft.com/office/drawing/2014/main" id="{AF58BFF4-5D90-B7BB-A5FB-15DD1784476A}"/>
              </a:ext>
            </a:extLst>
          </p:cNvPr>
          <p:cNvCxnSpPr/>
          <p:nvPr/>
        </p:nvCxnSpPr>
        <p:spPr>
          <a:xfrm>
            <a:off x="388374" y="599767"/>
            <a:ext cx="11415252" cy="0"/>
          </a:xfrm>
          <a:prstGeom prst="straightConnector1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Google Shape;102;p2">
            <a:extLst>
              <a:ext uri="{FF2B5EF4-FFF2-40B4-BE49-F238E27FC236}">
                <a16:creationId xmlns:a16="http://schemas.microsoft.com/office/drawing/2014/main" id="{B3D6440B-E8F0-1E73-E5FF-72737DFD9199}"/>
              </a:ext>
            </a:extLst>
          </p:cNvPr>
          <p:cNvSpPr txBox="1"/>
          <p:nvPr/>
        </p:nvSpPr>
        <p:spPr>
          <a:xfrm>
            <a:off x="606000" y="242625"/>
            <a:ext cx="54321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예선 산출물</a:t>
            </a:r>
            <a:r>
              <a:rPr lang="en-US" altLang="ko-KR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– 3. </a:t>
            </a:r>
            <a:r>
              <a:rPr lang="ko-KR" altLang="en-US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주요 기능 정의 </a:t>
            </a:r>
            <a:r>
              <a:rPr lang="en-US" altLang="ko-KR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(Key Features)</a:t>
            </a:r>
            <a:endParaRPr sz="1300" b="1" dirty="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7" name="Google Shape;105;p2">
            <a:extLst>
              <a:ext uri="{FF2B5EF4-FFF2-40B4-BE49-F238E27FC236}">
                <a16:creationId xmlns:a16="http://schemas.microsoft.com/office/drawing/2014/main" id="{CBEF9D9D-82FE-E102-BEBE-5DB9646F8C7D}"/>
              </a:ext>
            </a:extLst>
          </p:cNvPr>
          <p:cNvCxnSpPr/>
          <p:nvPr/>
        </p:nvCxnSpPr>
        <p:spPr>
          <a:xfrm>
            <a:off x="388374" y="6415548"/>
            <a:ext cx="11415300" cy="0"/>
          </a:xfrm>
          <a:prstGeom prst="straightConnector1">
            <a:avLst/>
          </a:prstGeom>
          <a:noFill/>
          <a:ln w="19050" cap="flat" cmpd="sng">
            <a:solidFill>
              <a:srgbClr val="AEAEAE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8" name="Google Shape;92;p1">
            <a:extLst>
              <a:ext uri="{FF2B5EF4-FFF2-40B4-BE49-F238E27FC236}">
                <a16:creationId xmlns:a16="http://schemas.microsoft.com/office/drawing/2014/main" id="{9F24ED86-00F9-D00A-872B-AD59A51EEFD0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795670" y="6415547"/>
            <a:ext cx="1007955" cy="353407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01;p2">
            <a:extLst>
              <a:ext uri="{FF2B5EF4-FFF2-40B4-BE49-F238E27FC236}">
                <a16:creationId xmlns:a16="http://schemas.microsoft.com/office/drawing/2014/main" id="{AD1E7A96-4C68-6800-DC19-6EFB0D02D277}"/>
              </a:ext>
            </a:extLst>
          </p:cNvPr>
          <p:cNvSpPr/>
          <p:nvPr/>
        </p:nvSpPr>
        <p:spPr>
          <a:xfrm>
            <a:off x="462750" y="371175"/>
            <a:ext cx="125700" cy="127800"/>
          </a:xfrm>
          <a:prstGeom prst="rect">
            <a:avLst/>
          </a:prstGeom>
          <a:solidFill>
            <a:schemeClr val="bg2">
              <a:lumMod val="25000"/>
              <a:lumOff val="75000"/>
              <a:alpha val="3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3C7CDE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A7EE83-FB83-19B0-F1B4-CECFF9D828FF}"/>
              </a:ext>
            </a:extLst>
          </p:cNvPr>
          <p:cNvSpPr txBox="1"/>
          <p:nvPr/>
        </p:nvSpPr>
        <p:spPr>
          <a:xfrm>
            <a:off x="939333" y="1189703"/>
            <a:ext cx="34338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ea"/>
                <a:ea typeface="+mj-ea"/>
              </a:rPr>
              <a:t>3. </a:t>
            </a:r>
            <a:r>
              <a:rPr lang="ko-KR" altLang="en-US" dirty="0">
                <a:latin typeface="+mj-ea"/>
                <a:ea typeface="+mj-ea"/>
              </a:rPr>
              <a:t>주요 기능 정의 </a:t>
            </a:r>
            <a:r>
              <a:rPr lang="en-US" altLang="ko-KR" dirty="0">
                <a:latin typeface="+mj-ea"/>
                <a:ea typeface="+mj-ea"/>
              </a:rPr>
              <a:t>(Key Features)</a:t>
            </a:r>
            <a:endParaRPr lang="ko-KR" altLang="en-US" dirty="0">
              <a:latin typeface="+mj-ea"/>
              <a:ea typeface="+mj-ea"/>
            </a:endParaRPr>
          </a:p>
        </p:txBody>
      </p:sp>
      <p:cxnSp>
        <p:nvCxnSpPr>
          <p:cNvPr id="10" name="직선 연결선 3">
            <a:extLst>
              <a:ext uri="{FF2B5EF4-FFF2-40B4-BE49-F238E27FC236}">
                <a16:creationId xmlns:a16="http://schemas.microsoft.com/office/drawing/2014/main" id="{DB46F3FE-8810-F742-96B1-76FE8CAEE9B6}"/>
              </a:ext>
            </a:extLst>
          </p:cNvPr>
          <p:cNvCxnSpPr/>
          <p:nvPr/>
        </p:nvCxnSpPr>
        <p:spPr>
          <a:xfrm>
            <a:off x="968477" y="1559035"/>
            <a:ext cx="10255045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6B2C9FDC-589C-024C-4DAF-8D28BA7962EF}"/>
              </a:ext>
            </a:extLst>
          </p:cNvPr>
          <p:cNvSpPr txBox="1"/>
          <p:nvPr/>
        </p:nvSpPr>
        <p:spPr>
          <a:xfrm>
            <a:off x="2664541" y="1957156"/>
            <a:ext cx="7541342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3C7CDE"/>
                </a:solidFill>
              </a:rPr>
              <a:t>[</a:t>
            </a:r>
            <a:r>
              <a:rPr lang="ko-KR" altLang="en-US" sz="1400" b="1" dirty="0">
                <a:solidFill>
                  <a:srgbClr val="3C7CDE"/>
                </a:solidFill>
              </a:rPr>
              <a:t>작성방법</a:t>
            </a:r>
            <a:r>
              <a:rPr lang="en-US" altLang="ko-KR" sz="1400" b="1" dirty="0">
                <a:solidFill>
                  <a:srgbClr val="3C7CDE"/>
                </a:solidFill>
              </a:rPr>
              <a:t>]</a:t>
            </a:r>
            <a:r>
              <a:rPr lang="en-US" altLang="ko-KR" b="1" dirty="0">
                <a:solidFill>
                  <a:srgbClr val="3C7CDE"/>
                </a:solidFill>
              </a:rPr>
              <a:t> - </a:t>
            </a:r>
            <a:r>
              <a:rPr lang="ko-KR" altLang="en-US" b="1" dirty="0">
                <a:solidFill>
                  <a:srgbClr val="3C7CDE"/>
                </a:solidFill>
              </a:rPr>
              <a:t>해당 부분은 참고용 안내 문구이며 제거하여도 좋습니다</a:t>
            </a:r>
            <a:r>
              <a:rPr lang="en-US" altLang="ko-KR" b="1" dirty="0">
                <a:solidFill>
                  <a:srgbClr val="3C7CDE"/>
                </a:solidFill>
              </a:rPr>
              <a:t>.</a:t>
            </a:r>
            <a:endParaRPr lang="en-US" altLang="ko-KR" sz="1400" b="1" dirty="0">
              <a:solidFill>
                <a:srgbClr val="3C7CDE"/>
              </a:solidFill>
            </a:endParaRPr>
          </a:p>
          <a:p>
            <a:endParaRPr lang="en-US" altLang="ko-KR" sz="1400" b="1" dirty="0">
              <a:solidFill>
                <a:srgbClr val="3C7CDE"/>
              </a:solidFill>
            </a:endParaRPr>
          </a:p>
          <a:p>
            <a:pPr marL="285750" lvl="0" indent="-285750" latinLnBrk="1">
              <a:buClrTx/>
              <a:buFont typeface="Wingdings" panose="05000000000000000000" pitchFamily="2" charset="2"/>
              <a:buChar char="ü"/>
              <a:defRPr/>
            </a:pPr>
            <a:r>
              <a:rPr lang="ko-KR" altLang="en-US" i="1" kern="1200" dirty="0">
                <a:solidFill>
                  <a:srgbClr val="3C7CDE"/>
                </a:solidFill>
                <a:latin typeface="맑은 고딕" panose="02110004020202020204"/>
              </a:rPr>
              <a:t>솔루션이 제공할 주요 기능들</a:t>
            </a:r>
            <a:endParaRPr lang="en-US" altLang="ko-KR" i="1" kern="1200" dirty="0">
              <a:solidFill>
                <a:srgbClr val="3C7CDE"/>
              </a:solidFill>
              <a:latin typeface="맑은 고딕" panose="02110004020202020204"/>
            </a:endParaRPr>
          </a:p>
          <a:p>
            <a:pPr marL="285750" lvl="0" indent="-285750" latinLnBrk="1">
              <a:buClrTx/>
              <a:buFont typeface="Wingdings" panose="05000000000000000000" pitchFamily="2" charset="2"/>
              <a:buChar char="ü"/>
              <a:defRPr/>
            </a:pPr>
            <a:r>
              <a:rPr lang="ko-KR" altLang="en-US" i="1" kern="1200" dirty="0">
                <a:solidFill>
                  <a:srgbClr val="3C7CDE"/>
                </a:solidFill>
                <a:latin typeface="맑은 고딕" panose="02110004020202020204"/>
              </a:rPr>
              <a:t>각 기능이 해결하는 역할과 목적</a:t>
            </a:r>
            <a:endParaRPr lang="en-US" altLang="ko-KR" i="1" kern="1200" dirty="0">
              <a:solidFill>
                <a:srgbClr val="3C7CDE"/>
              </a:solidFill>
              <a:latin typeface="맑은 고딕" panose="02110004020202020204"/>
            </a:endParaRPr>
          </a:p>
          <a:p>
            <a:pPr marL="285750" lvl="0" indent="-285750" latinLnBrk="1">
              <a:buClrTx/>
              <a:buFont typeface="Wingdings" panose="05000000000000000000" pitchFamily="2" charset="2"/>
              <a:buChar char="ü"/>
              <a:defRPr/>
            </a:pPr>
            <a:r>
              <a:rPr lang="ko-KR" altLang="en-US" i="1" kern="1200" dirty="0">
                <a:solidFill>
                  <a:srgbClr val="3C7CDE"/>
                </a:solidFill>
                <a:latin typeface="맑은 고딕" panose="02110004020202020204"/>
              </a:rPr>
              <a:t>기능 간 연계 방식</a:t>
            </a:r>
            <a:endParaRPr lang="en-US" altLang="ko-KR" i="1" kern="1200" dirty="0">
              <a:solidFill>
                <a:srgbClr val="3C7CDE"/>
              </a:solidFill>
              <a:latin typeface="맑은 고딕" panose="02110004020202020204"/>
            </a:endParaRPr>
          </a:p>
          <a:p>
            <a:pPr marL="285750" lvl="0" indent="-285750" latinLnBrk="1">
              <a:buClrTx/>
              <a:buFont typeface="Wingdings" panose="05000000000000000000" pitchFamily="2" charset="2"/>
              <a:buChar char="ü"/>
              <a:defRPr/>
            </a:pPr>
            <a:r>
              <a:rPr lang="ko-KR" altLang="en-US" i="1" kern="1200" dirty="0">
                <a:solidFill>
                  <a:srgbClr val="3C7CDE"/>
                </a:solidFill>
                <a:latin typeface="맑은 고딕" panose="02110004020202020204"/>
              </a:rPr>
              <a:t>본선에서 </a:t>
            </a:r>
            <a:r>
              <a:rPr lang="en-US" altLang="ko-KR" i="1" kern="1200" dirty="0">
                <a:solidFill>
                  <a:srgbClr val="3C7CDE"/>
                </a:solidFill>
                <a:latin typeface="맑은 고딕" panose="02110004020202020204"/>
              </a:rPr>
              <a:t>MVP</a:t>
            </a:r>
            <a:r>
              <a:rPr lang="ko-KR" altLang="en-US" i="1" kern="1200" dirty="0">
                <a:solidFill>
                  <a:srgbClr val="3C7CDE"/>
                </a:solidFill>
                <a:latin typeface="맑은 고딕" panose="02110004020202020204"/>
              </a:rPr>
              <a:t>로 구현할 핵심 기능 명확화 등</a:t>
            </a:r>
          </a:p>
        </p:txBody>
      </p:sp>
      <p:pic>
        <p:nvPicPr>
          <p:cNvPr id="4" name="Picture 2" descr="차세대융합기술연구원, 반도체 부품 국산화 위한 기술 실증 지원사업 참여 기업 모집 &gt; 뉴스 | CIOCISO">
            <a:extLst>
              <a:ext uri="{FF2B5EF4-FFF2-40B4-BE49-F238E27FC236}">
                <a16:creationId xmlns:a16="http://schemas.microsoft.com/office/drawing/2014/main" id="{65C56526-1A7E-EE3B-1FB2-69A678931E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34" b="35256"/>
          <a:stretch>
            <a:fillRect/>
          </a:stretch>
        </p:blipFill>
        <p:spPr bwMode="auto">
          <a:xfrm>
            <a:off x="9298782" y="6434300"/>
            <a:ext cx="1555879" cy="335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Google Shape;100;p2">
            <a:extLst>
              <a:ext uri="{FF2B5EF4-FFF2-40B4-BE49-F238E27FC236}">
                <a16:creationId xmlns:a16="http://schemas.microsoft.com/office/drawing/2014/main" id="{F184EC9F-8B26-D1F2-0ED1-8EC31B8C41EE}"/>
              </a:ext>
            </a:extLst>
          </p:cNvPr>
          <p:cNvSpPr txBox="1"/>
          <p:nvPr/>
        </p:nvSpPr>
        <p:spPr>
          <a:xfrm>
            <a:off x="8775865" y="229867"/>
            <a:ext cx="3044336" cy="3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SzPts val="1000"/>
              <a:buFont typeface="Arial"/>
              <a:buNone/>
            </a:pPr>
            <a:r>
              <a:rPr lang="en-US" altLang="ko-KR" sz="1000" b="1" dirty="0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2026</a:t>
            </a:r>
            <a:r>
              <a:rPr lang="ko-KR" altLang="en-US" sz="1000" b="1" dirty="0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 스마트 공장 운영 시스템 </a:t>
            </a:r>
            <a:r>
              <a:rPr lang="en-US" altLang="ko-KR" sz="1000" b="1" dirty="0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MVP </a:t>
            </a:r>
            <a:r>
              <a:rPr lang="ko-KR" altLang="en-US" sz="1000" b="1" dirty="0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개발 </a:t>
            </a:r>
            <a:r>
              <a:rPr lang="ko-KR" altLang="en-US" sz="1000" b="1" dirty="0" err="1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해커톤</a:t>
            </a:r>
            <a:endParaRPr dirty="0">
              <a:solidFill>
                <a:srgbClr val="AEAEAE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  <p:extLst>
      <p:ext uri="{BB962C8B-B14F-4D97-AF65-F5344CB8AC3E}">
        <p14:creationId xmlns:p14="http://schemas.microsoft.com/office/powerpoint/2010/main" val="3579705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7486CC-5FEA-6E0F-6607-8B8860BD19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C0319987-BCA9-9ED0-C4BE-D430B5A78B71}"/>
              </a:ext>
            </a:extLst>
          </p:cNvPr>
          <p:cNvSpPr/>
          <p:nvPr/>
        </p:nvSpPr>
        <p:spPr bwMode="auto">
          <a:xfrm>
            <a:off x="564623" y="1012726"/>
            <a:ext cx="11135764" cy="4896457"/>
          </a:xfrm>
          <a:prstGeom prst="rect">
            <a:avLst/>
          </a:prstGeom>
          <a:noFill/>
          <a:ln w="3175" cap="flat" cmpd="sng" algn="ctr">
            <a:solidFill>
              <a:srgbClr val="FFFFFF">
                <a:lumMod val="75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rtlCol="0" anchor="t"/>
          <a:lstStyle>
            <a:defPPr>
              <a:defRPr lang="ko-K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latinLnBrk="0">
              <a:lnSpc>
                <a:spcPct val="114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endParaRPr lang="en-US" altLang="ko-KR" sz="1100" dirty="0">
              <a:solidFill>
                <a:srgbClr val="000000"/>
              </a:solidFill>
              <a:latin typeface="+mn-ea"/>
            </a:endParaRPr>
          </a:p>
        </p:txBody>
      </p:sp>
      <p:cxnSp>
        <p:nvCxnSpPr>
          <p:cNvPr id="2" name="Google Shape;99;p2">
            <a:extLst>
              <a:ext uri="{FF2B5EF4-FFF2-40B4-BE49-F238E27FC236}">
                <a16:creationId xmlns:a16="http://schemas.microsoft.com/office/drawing/2014/main" id="{0A304978-B91A-D0F9-08E5-E6BCC204DD04}"/>
              </a:ext>
            </a:extLst>
          </p:cNvPr>
          <p:cNvCxnSpPr/>
          <p:nvPr/>
        </p:nvCxnSpPr>
        <p:spPr>
          <a:xfrm>
            <a:off x="388374" y="599767"/>
            <a:ext cx="11415252" cy="0"/>
          </a:xfrm>
          <a:prstGeom prst="straightConnector1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Google Shape;102;p2">
            <a:extLst>
              <a:ext uri="{FF2B5EF4-FFF2-40B4-BE49-F238E27FC236}">
                <a16:creationId xmlns:a16="http://schemas.microsoft.com/office/drawing/2014/main" id="{EED7841F-3F32-3698-0915-523541292295}"/>
              </a:ext>
            </a:extLst>
          </p:cNvPr>
          <p:cNvSpPr txBox="1"/>
          <p:nvPr/>
        </p:nvSpPr>
        <p:spPr>
          <a:xfrm>
            <a:off x="606000" y="242625"/>
            <a:ext cx="54321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예선 산출물 </a:t>
            </a:r>
            <a:r>
              <a:rPr lang="en-US" altLang="ko-KR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–</a:t>
            </a:r>
            <a:r>
              <a:rPr lang="ko-KR" altLang="en-US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altLang="ko-KR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4. </a:t>
            </a:r>
            <a:r>
              <a:rPr lang="ko-KR" altLang="en-US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데이터 및 기술 활용 계획 </a:t>
            </a:r>
            <a:r>
              <a:rPr lang="en-US" altLang="ko-KR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(Data &amp; Tech Plan)</a:t>
            </a:r>
            <a:endParaRPr sz="1300" b="1" dirty="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7" name="Google Shape;105;p2">
            <a:extLst>
              <a:ext uri="{FF2B5EF4-FFF2-40B4-BE49-F238E27FC236}">
                <a16:creationId xmlns:a16="http://schemas.microsoft.com/office/drawing/2014/main" id="{21B79617-C1F0-52D3-B070-B0E157FFF20E}"/>
              </a:ext>
            </a:extLst>
          </p:cNvPr>
          <p:cNvCxnSpPr/>
          <p:nvPr/>
        </p:nvCxnSpPr>
        <p:spPr>
          <a:xfrm>
            <a:off x="388374" y="6415548"/>
            <a:ext cx="11415300" cy="0"/>
          </a:xfrm>
          <a:prstGeom prst="straightConnector1">
            <a:avLst/>
          </a:prstGeom>
          <a:noFill/>
          <a:ln w="19050" cap="flat" cmpd="sng">
            <a:solidFill>
              <a:srgbClr val="AEAEAE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8" name="Google Shape;92;p1">
            <a:extLst>
              <a:ext uri="{FF2B5EF4-FFF2-40B4-BE49-F238E27FC236}">
                <a16:creationId xmlns:a16="http://schemas.microsoft.com/office/drawing/2014/main" id="{E96B855B-7B6A-B904-E1A4-9B512CAD7D88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795670" y="6415547"/>
            <a:ext cx="1007955" cy="353407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01;p2">
            <a:extLst>
              <a:ext uri="{FF2B5EF4-FFF2-40B4-BE49-F238E27FC236}">
                <a16:creationId xmlns:a16="http://schemas.microsoft.com/office/drawing/2014/main" id="{E28D85C7-9402-2E2D-12C4-AE1F84F09912}"/>
              </a:ext>
            </a:extLst>
          </p:cNvPr>
          <p:cNvSpPr/>
          <p:nvPr/>
        </p:nvSpPr>
        <p:spPr>
          <a:xfrm>
            <a:off x="462750" y="371175"/>
            <a:ext cx="125700" cy="127800"/>
          </a:xfrm>
          <a:prstGeom prst="rect">
            <a:avLst/>
          </a:prstGeom>
          <a:solidFill>
            <a:schemeClr val="bg2">
              <a:lumMod val="25000"/>
              <a:lumOff val="75000"/>
              <a:alpha val="3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3C7CDE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5A748C-1CE4-5657-178F-716B4A80432A}"/>
              </a:ext>
            </a:extLst>
          </p:cNvPr>
          <p:cNvSpPr txBox="1"/>
          <p:nvPr/>
        </p:nvSpPr>
        <p:spPr>
          <a:xfrm>
            <a:off x="939332" y="1189703"/>
            <a:ext cx="40699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ea"/>
                <a:ea typeface="+mj-ea"/>
              </a:rPr>
              <a:t>4. </a:t>
            </a:r>
            <a:r>
              <a:rPr lang="ko-KR" altLang="en-US" dirty="0">
                <a:latin typeface="+mj-ea"/>
                <a:ea typeface="+mj-ea"/>
              </a:rPr>
              <a:t>데이터 및 기술 활용 계획 </a:t>
            </a:r>
            <a:r>
              <a:rPr lang="en-US" altLang="ko-KR" dirty="0">
                <a:latin typeface="+mj-ea"/>
                <a:ea typeface="+mj-ea"/>
              </a:rPr>
              <a:t>(Data &amp; Tech Plan)</a:t>
            </a:r>
            <a:endParaRPr lang="ko-KR" altLang="en-US" dirty="0">
              <a:latin typeface="+mj-ea"/>
              <a:ea typeface="+mj-ea"/>
            </a:endParaRPr>
          </a:p>
        </p:txBody>
      </p:sp>
      <p:cxnSp>
        <p:nvCxnSpPr>
          <p:cNvPr id="10" name="직선 연결선 3">
            <a:extLst>
              <a:ext uri="{FF2B5EF4-FFF2-40B4-BE49-F238E27FC236}">
                <a16:creationId xmlns:a16="http://schemas.microsoft.com/office/drawing/2014/main" id="{74598198-5F31-F6FA-47DC-AA9059C06E01}"/>
              </a:ext>
            </a:extLst>
          </p:cNvPr>
          <p:cNvCxnSpPr/>
          <p:nvPr/>
        </p:nvCxnSpPr>
        <p:spPr>
          <a:xfrm>
            <a:off x="968477" y="1559035"/>
            <a:ext cx="10255045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D14FC7CE-8E2B-C5DE-8F36-06CC621A459E}"/>
              </a:ext>
            </a:extLst>
          </p:cNvPr>
          <p:cNvSpPr txBox="1"/>
          <p:nvPr/>
        </p:nvSpPr>
        <p:spPr>
          <a:xfrm>
            <a:off x="2664541" y="1957156"/>
            <a:ext cx="7541342" cy="160043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3C7CDE"/>
                </a:solidFill>
              </a:rPr>
              <a:t>[</a:t>
            </a:r>
            <a:r>
              <a:rPr lang="ko-KR" altLang="en-US" sz="1400" b="1" dirty="0">
                <a:solidFill>
                  <a:srgbClr val="3C7CDE"/>
                </a:solidFill>
              </a:rPr>
              <a:t>작성방법</a:t>
            </a:r>
            <a:r>
              <a:rPr lang="en-US" altLang="ko-KR" sz="1400" b="1" dirty="0">
                <a:solidFill>
                  <a:srgbClr val="3C7CDE"/>
                </a:solidFill>
              </a:rPr>
              <a:t>]</a:t>
            </a:r>
            <a:r>
              <a:rPr lang="en-US" altLang="ko-KR" b="1" dirty="0">
                <a:solidFill>
                  <a:srgbClr val="3C7CDE"/>
                </a:solidFill>
              </a:rPr>
              <a:t>  - </a:t>
            </a:r>
            <a:r>
              <a:rPr lang="ko-KR" altLang="en-US" b="1" dirty="0">
                <a:solidFill>
                  <a:srgbClr val="3C7CDE"/>
                </a:solidFill>
              </a:rPr>
              <a:t>해당 부분은 참고용 안내 문구이며 제거하여도 좋습니다</a:t>
            </a:r>
            <a:r>
              <a:rPr lang="en-US" altLang="ko-KR" b="1" dirty="0">
                <a:solidFill>
                  <a:srgbClr val="3C7CDE"/>
                </a:solidFill>
              </a:rPr>
              <a:t>.</a:t>
            </a:r>
            <a:endParaRPr lang="en-US" altLang="ko-KR" sz="1400" b="1" dirty="0">
              <a:solidFill>
                <a:srgbClr val="3C7CDE"/>
              </a:solidFill>
            </a:endParaRPr>
          </a:p>
          <a:p>
            <a:endParaRPr lang="en-US" altLang="ko-KR" sz="1400" b="1" dirty="0">
              <a:solidFill>
                <a:srgbClr val="3C7CD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i="1" dirty="0">
                <a:solidFill>
                  <a:srgbClr val="3C7CDE"/>
                </a:solidFill>
              </a:rPr>
              <a:t>활용할 데이터 종류 및 특성</a:t>
            </a:r>
            <a:endParaRPr lang="en-US" altLang="ko-KR" i="1" dirty="0">
              <a:solidFill>
                <a:srgbClr val="3C7CD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i="1" dirty="0">
                <a:solidFill>
                  <a:srgbClr val="3C7CDE"/>
                </a:solidFill>
              </a:rPr>
              <a:t>예상되는 데이터 처리 방식</a:t>
            </a:r>
            <a:endParaRPr lang="en-US" altLang="ko-KR" i="1" dirty="0">
              <a:solidFill>
                <a:srgbClr val="3C7CD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i="1" dirty="0">
                <a:solidFill>
                  <a:srgbClr val="3C7CDE"/>
                </a:solidFill>
              </a:rPr>
              <a:t>적용할 </a:t>
            </a:r>
            <a:r>
              <a:rPr lang="en-US" altLang="ko-KR" i="1" dirty="0">
                <a:solidFill>
                  <a:srgbClr val="3C7CDE"/>
                </a:solidFill>
              </a:rPr>
              <a:t>AI/</a:t>
            </a:r>
            <a:r>
              <a:rPr lang="ko-KR" altLang="en-US" i="1" dirty="0">
                <a:solidFill>
                  <a:srgbClr val="3C7CDE"/>
                </a:solidFill>
              </a:rPr>
              <a:t>분석 기술 개요</a:t>
            </a:r>
            <a:endParaRPr lang="en-US" altLang="ko-KR" i="1" dirty="0">
              <a:solidFill>
                <a:srgbClr val="3C7CD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i="1" dirty="0">
                <a:solidFill>
                  <a:srgbClr val="3C7CDE"/>
                </a:solidFill>
              </a:rPr>
              <a:t>사용 예정 기술 스택 및 시스템 구성</a:t>
            </a:r>
            <a:endParaRPr lang="en-US" altLang="ko-KR" i="1" dirty="0">
              <a:solidFill>
                <a:srgbClr val="3C7CD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i="1" dirty="0">
                <a:solidFill>
                  <a:srgbClr val="3C7CDE"/>
                </a:solidFill>
              </a:rPr>
              <a:t>기술적 제약 및 해결 전략 등</a:t>
            </a:r>
          </a:p>
        </p:txBody>
      </p:sp>
      <p:pic>
        <p:nvPicPr>
          <p:cNvPr id="4" name="Picture 2" descr="차세대융합기술연구원, 반도체 부품 국산화 위한 기술 실증 지원사업 참여 기업 모집 &gt; 뉴스 | CIOCISO">
            <a:extLst>
              <a:ext uri="{FF2B5EF4-FFF2-40B4-BE49-F238E27FC236}">
                <a16:creationId xmlns:a16="http://schemas.microsoft.com/office/drawing/2014/main" id="{C3D6C61D-BBDC-1167-190C-BD4CD9BF21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34" b="35256"/>
          <a:stretch>
            <a:fillRect/>
          </a:stretch>
        </p:blipFill>
        <p:spPr bwMode="auto">
          <a:xfrm>
            <a:off x="9298782" y="6434300"/>
            <a:ext cx="1555879" cy="335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Google Shape;100;p2">
            <a:extLst>
              <a:ext uri="{FF2B5EF4-FFF2-40B4-BE49-F238E27FC236}">
                <a16:creationId xmlns:a16="http://schemas.microsoft.com/office/drawing/2014/main" id="{A5283CA2-90DA-09BA-1082-399479A662C8}"/>
              </a:ext>
            </a:extLst>
          </p:cNvPr>
          <p:cNvSpPr txBox="1"/>
          <p:nvPr/>
        </p:nvSpPr>
        <p:spPr>
          <a:xfrm>
            <a:off x="8775865" y="229867"/>
            <a:ext cx="3044336" cy="3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SzPts val="1000"/>
              <a:buFont typeface="Arial"/>
              <a:buNone/>
            </a:pPr>
            <a:r>
              <a:rPr lang="en-US" altLang="ko-KR" sz="1000" b="1" dirty="0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2026</a:t>
            </a:r>
            <a:r>
              <a:rPr lang="ko-KR" altLang="en-US" sz="1000" b="1" dirty="0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 스마트 공장 운영 시스템 </a:t>
            </a:r>
            <a:r>
              <a:rPr lang="en-US" altLang="ko-KR" sz="1000" b="1" dirty="0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MVP </a:t>
            </a:r>
            <a:r>
              <a:rPr lang="ko-KR" altLang="en-US" sz="1000" b="1" dirty="0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개발 </a:t>
            </a:r>
            <a:r>
              <a:rPr lang="ko-KR" altLang="en-US" sz="1000" b="1" dirty="0" err="1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해커톤</a:t>
            </a:r>
            <a:endParaRPr dirty="0">
              <a:solidFill>
                <a:srgbClr val="AEAEAE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  <p:extLst>
      <p:ext uri="{BB962C8B-B14F-4D97-AF65-F5344CB8AC3E}">
        <p14:creationId xmlns:p14="http://schemas.microsoft.com/office/powerpoint/2010/main" val="33832107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1C5F2F-DE76-5319-E068-14743C84C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99AE7259-26F0-06A2-EAF0-0D348222D14B}"/>
              </a:ext>
            </a:extLst>
          </p:cNvPr>
          <p:cNvSpPr/>
          <p:nvPr/>
        </p:nvSpPr>
        <p:spPr bwMode="auto">
          <a:xfrm>
            <a:off x="564623" y="1012726"/>
            <a:ext cx="11135764" cy="4896457"/>
          </a:xfrm>
          <a:prstGeom prst="rect">
            <a:avLst/>
          </a:prstGeom>
          <a:noFill/>
          <a:ln w="3175" cap="flat" cmpd="sng" algn="ctr">
            <a:solidFill>
              <a:srgbClr val="FFFFFF">
                <a:lumMod val="75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rtlCol="0" anchor="t"/>
          <a:lstStyle>
            <a:defPPr>
              <a:defRPr lang="ko-K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latinLnBrk="0">
              <a:lnSpc>
                <a:spcPct val="114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endParaRPr lang="en-US" altLang="ko-KR" sz="1100" dirty="0">
              <a:solidFill>
                <a:srgbClr val="000000"/>
              </a:solidFill>
              <a:latin typeface="+mn-ea"/>
            </a:endParaRPr>
          </a:p>
        </p:txBody>
      </p:sp>
      <p:cxnSp>
        <p:nvCxnSpPr>
          <p:cNvPr id="2" name="Google Shape;99;p2">
            <a:extLst>
              <a:ext uri="{FF2B5EF4-FFF2-40B4-BE49-F238E27FC236}">
                <a16:creationId xmlns:a16="http://schemas.microsoft.com/office/drawing/2014/main" id="{084726C7-DE11-80A0-7DC0-A7AA122EF941}"/>
              </a:ext>
            </a:extLst>
          </p:cNvPr>
          <p:cNvCxnSpPr/>
          <p:nvPr/>
        </p:nvCxnSpPr>
        <p:spPr>
          <a:xfrm>
            <a:off x="388374" y="599767"/>
            <a:ext cx="11415252" cy="0"/>
          </a:xfrm>
          <a:prstGeom prst="straightConnector1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Google Shape;102;p2">
            <a:extLst>
              <a:ext uri="{FF2B5EF4-FFF2-40B4-BE49-F238E27FC236}">
                <a16:creationId xmlns:a16="http://schemas.microsoft.com/office/drawing/2014/main" id="{4C676688-A4F9-28A5-585E-15C4791A36ED}"/>
              </a:ext>
            </a:extLst>
          </p:cNvPr>
          <p:cNvSpPr txBox="1"/>
          <p:nvPr/>
        </p:nvSpPr>
        <p:spPr>
          <a:xfrm>
            <a:off x="606000" y="242625"/>
            <a:ext cx="54321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예선 산출물 </a:t>
            </a:r>
            <a:r>
              <a:rPr lang="en-US" altLang="ko-KR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–</a:t>
            </a:r>
            <a:r>
              <a:rPr lang="ko-KR" altLang="en-US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altLang="ko-KR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5. </a:t>
            </a:r>
            <a:r>
              <a:rPr lang="ko-KR" altLang="en-US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사용자 시나리오</a:t>
            </a:r>
            <a:r>
              <a:rPr lang="en-US" altLang="ko-KR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/</a:t>
            </a:r>
            <a:r>
              <a:rPr lang="ko-KR" altLang="en-US" sz="1300" b="1" dirty="0" err="1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유즈케이스</a:t>
            </a:r>
            <a:r>
              <a:rPr lang="ko-KR" altLang="en-US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altLang="ko-KR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(User Case)</a:t>
            </a:r>
            <a:endParaRPr sz="1300" b="1" dirty="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7" name="Google Shape;105;p2">
            <a:extLst>
              <a:ext uri="{FF2B5EF4-FFF2-40B4-BE49-F238E27FC236}">
                <a16:creationId xmlns:a16="http://schemas.microsoft.com/office/drawing/2014/main" id="{9FEEE123-BAF0-A0FD-15FF-1DB31311C4F2}"/>
              </a:ext>
            </a:extLst>
          </p:cNvPr>
          <p:cNvCxnSpPr/>
          <p:nvPr/>
        </p:nvCxnSpPr>
        <p:spPr>
          <a:xfrm>
            <a:off x="388374" y="6415548"/>
            <a:ext cx="11415300" cy="0"/>
          </a:xfrm>
          <a:prstGeom prst="straightConnector1">
            <a:avLst/>
          </a:prstGeom>
          <a:noFill/>
          <a:ln w="19050" cap="flat" cmpd="sng">
            <a:solidFill>
              <a:srgbClr val="AEAEAE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8" name="Google Shape;92;p1">
            <a:extLst>
              <a:ext uri="{FF2B5EF4-FFF2-40B4-BE49-F238E27FC236}">
                <a16:creationId xmlns:a16="http://schemas.microsoft.com/office/drawing/2014/main" id="{FD89DB19-FF6A-0CDA-AF62-F36E28F99C4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795670" y="6415547"/>
            <a:ext cx="1007955" cy="353407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01;p2">
            <a:extLst>
              <a:ext uri="{FF2B5EF4-FFF2-40B4-BE49-F238E27FC236}">
                <a16:creationId xmlns:a16="http://schemas.microsoft.com/office/drawing/2014/main" id="{41C89922-1506-2D6C-C1C7-A35B619FBB4A}"/>
              </a:ext>
            </a:extLst>
          </p:cNvPr>
          <p:cNvSpPr/>
          <p:nvPr/>
        </p:nvSpPr>
        <p:spPr>
          <a:xfrm>
            <a:off x="462750" y="371175"/>
            <a:ext cx="125700" cy="127800"/>
          </a:xfrm>
          <a:prstGeom prst="rect">
            <a:avLst/>
          </a:prstGeom>
          <a:solidFill>
            <a:schemeClr val="bg2">
              <a:lumMod val="25000"/>
              <a:lumOff val="75000"/>
              <a:alpha val="3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3C7CDE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10" name="직선 연결선 3">
            <a:extLst>
              <a:ext uri="{FF2B5EF4-FFF2-40B4-BE49-F238E27FC236}">
                <a16:creationId xmlns:a16="http://schemas.microsoft.com/office/drawing/2014/main" id="{03726A74-16E1-92E8-6C23-4217F6189B6D}"/>
              </a:ext>
            </a:extLst>
          </p:cNvPr>
          <p:cNvCxnSpPr/>
          <p:nvPr/>
        </p:nvCxnSpPr>
        <p:spPr>
          <a:xfrm>
            <a:off x="968477" y="1559035"/>
            <a:ext cx="10255045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BE20A8A-50DC-1699-36DC-DE2652FD7726}"/>
              </a:ext>
            </a:extLst>
          </p:cNvPr>
          <p:cNvSpPr txBox="1"/>
          <p:nvPr/>
        </p:nvSpPr>
        <p:spPr>
          <a:xfrm>
            <a:off x="2664541" y="1957156"/>
            <a:ext cx="7541342" cy="11695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3C7CDE"/>
                </a:solidFill>
              </a:rPr>
              <a:t>[</a:t>
            </a:r>
            <a:r>
              <a:rPr lang="ko-KR" altLang="en-US" sz="1400" b="1" dirty="0">
                <a:solidFill>
                  <a:srgbClr val="3C7CDE"/>
                </a:solidFill>
              </a:rPr>
              <a:t>작성방법</a:t>
            </a:r>
            <a:r>
              <a:rPr lang="en-US" altLang="ko-KR" sz="1400" b="1" dirty="0">
                <a:solidFill>
                  <a:srgbClr val="3C7CDE"/>
                </a:solidFill>
              </a:rPr>
              <a:t>]</a:t>
            </a:r>
            <a:r>
              <a:rPr lang="en-US" altLang="ko-KR" b="1" dirty="0">
                <a:solidFill>
                  <a:srgbClr val="3C7CDE"/>
                </a:solidFill>
              </a:rPr>
              <a:t>  - </a:t>
            </a:r>
            <a:r>
              <a:rPr lang="ko-KR" altLang="en-US" b="1" dirty="0">
                <a:solidFill>
                  <a:srgbClr val="3C7CDE"/>
                </a:solidFill>
              </a:rPr>
              <a:t>해당 부분은 참고용 안내 문구이며 제거하여도 좋습니다</a:t>
            </a:r>
            <a:r>
              <a:rPr lang="en-US" altLang="ko-KR" b="1" dirty="0">
                <a:solidFill>
                  <a:srgbClr val="3C7CDE"/>
                </a:solidFill>
              </a:rPr>
              <a:t>.</a:t>
            </a:r>
          </a:p>
          <a:p>
            <a:endParaRPr lang="en-US" altLang="ko-KR" sz="1400" b="1" dirty="0">
              <a:solidFill>
                <a:srgbClr val="3C7CD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i="1" dirty="0">
                <a:solidFill>
                  <a:srgbClr val="3C7CDE"/>
                </a:solidFill>
              </a:rPr>
              <a:t>주요 사용자 정의</a:t>
            </a:r>
            <a:endParaRPr lang="en-US" altLang="ko-KR" i="1" dirty="0">
              <a:solidFill>
                <a:srgbClr val="3C7CD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i="1" dirty="0">
                <a:solidFill>
                  <a:srgbClr val="3C7CDE"/>
                </a:solidFill>
              </a:rPr>
              <a:t>사용자별 행동 흐름</a:t>
            </a:r>
            <a:endParaRPr lang="en-US" altLang="ko-KR" i="1" dirty="0">
              <a:solidFill>
                <a:srgbClr val="3C7CD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i="1" dirty="0">
                <a:solidFill>
                  <a:srgbClr val="3C7CDE"/>
                </a:solidFill>
              </a:rPr>
              <a:t>실제 사용 예시 또는 대표 시나리오</a:t>
            </a:r>
            <a:r>
              <a:rPr lang="en-US" altLang="ko-KR" i="1" dirty="0">
                <a:solidFill>
                  <a:srgbClr val="3C7CDE"/>
                </a:solidFill>
              </a:rPr>
              <a:t> </a:t>
            </a:r>
            <a:r>
              <a:rPr lang="ko-KR" altLang="en-US" i="1" dirty="0">
                <a:solidFill>
                  <a:srgbClr val="3C7CDE"/>
                </a:solidFill>
              </a:rPr>
              <a:t>등</a:t>
            </a:r>
            <a:endParaRPr lang="en-US" altLang="ko-KR" i="1" dirty="0">
              <a:solidFill>
                <a:srgbClr val="3C7CD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B6FD35-8911-88CB-877F-E612391C583D}"/>
              </a:ext>
            </a:extLst>
          </p:cNvPr>
          <p:cNvSpPr txBox="1"/>
          <p:nvPr/>
        </p:nvSpPr>
        <p:spPr>
          <a:xfrm>
            <a:off x="939333" y="1189703"/>
            <a:ext cx="42190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ea"/>
                <a:ea typeface="+mj-ea"/>
              </a:rPr>
              <a:t>5. </a:t>
            </a:r>
            <a:r>
              <a:rPr lang="ko-KR" altLang="en-US" dirty="0">
                <a:latin typeface="+mj-ea"/>
                <a:ea typeface="+mj-ea"/>
              </a:rPr>
              <a:t>사용자 시나리오</a:t>
            </a:r>
            <a:r>
              <a:rPr lang="en-US" altLang="ko-KR" dirty="0">
                <a:latin typeface="+mj-ea"/>
                <a:ea typeface="+mj-ea"/>
              </a:rPr>
              <a:t>/</a:t>
            </a:r>
            <a:r>
              <a:rPr lang="ko-KR" altLang="en-US" dirty="0" err="1">
                <a:latin typeface="+mj-ea"/>
                <a:ea typeface="+mj-ea"/>
              </a:rPr>
              <a:t>유즈케이스</a:t>
            </a:r>
            <a:r>
              <a:rPr lang="ko-KR" altLang="en-US" dirty="0">
                <a:latin typeface="+mj-ea"/>
                <a:ea typeface="+mj-ea"/>
              </a:rPr>
              <a:t> </a:t>
            </a:r>
            <a:r>
              <a:rPr lang="en-US" altLang="ko-KR" dirty="0">
                <a:latin typeface="+mj-ea"/>
                <a:ea typeface="+mj-ea"/>
              </a:rPr>
              <a:t>(User Case)</a:t>
            </a:r>
            <a:endParaRPr lang="ko-KR" altLang="en-US" dirty="0">
              <a:latin typeface="+mj-ea"/>
              <a:ea typeface="+mj-ea"/>
            </a:endParaRPr>
          </a:p>
        </p:txBody>
      </p:sp>
      <p:pic>
        <p:nvPicPr>
          <p:cNvPr id="4" name="Picture 2" descr="차세대융합기술연구원, 반도체 부품 국산화 위한 기술 실증 지원사업 참여 기업 모집 &gt; 뉴스 | CIOCISO">
            <a:extLst>
              <a:ext uri="{FF2B5EF4-FFF2-40B4-BE49-F238E27FC236}">
                <a16:creationId xmlns:a16="http://schemas.microsoft.com/office/drawing/2014/main" id="{05126979-E795-B5FD-2861-875755BE23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34" b="35256"/>
          <a:stretch>
            <a:fillRect/>
          </a:stretch>
        </p:blipFill>
        <p:spPr bwMode="auto">
          <a:xfrm>
            <a:off x="9298782" y="6434300"/>
            <a:ext cx="1555879" cy="335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Google Shape;100;p2">
            <a:extLst>
              <a:ext uri="{FF2B5EF4-FFF2-40B4-BE49-F238E27FC236}">
                <a16:creationId xmlns:a16="http://schemas.microsoft.com/office/drawing/2014/main" id="{0AF01168-01B8-DC74-BCBE-D88540B8F2E5}"/>
              </a:ext>
            </a:extLst>
          </p:cNvPr>
          <p:cNvSpPr txBox="1"/>
          <p:nvPr/>
        </p:nvSpPr>
        <p:spPr>
          <a:xfrm>
            <a:off x="8775865" y="229867"/>
            <a:ext cx="3044336" cy="3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SzPts val="1000"/>
              <a:buFont typeface="Arial"/>
              <a:buNone/>
            </a:pPr>
            <a:r>
              <a:rPr lang="en-US" altLang="ko-KR" sz="1000" b="1" dirty="0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2026</a:t>
            </a:r>
            <a:r>
              <a:rPr lang="ko-KR" altLang="en-US" sz="1000" b="1" dirty="0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 스마트 공장 운영 시스템 </a:t>
            </a:r>
            <a:r>
              <a:rPr lang="en-US" altLang="ko-KR" sz="1000" b="1" dirty="0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MVP </a:t>
            </a:r>
            <a:r>
              <a:rPr lang="ko-KR" altLang="en-US" sz="1000" b="1" dirty="0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개발 </a:t>
            </a:r>
            <a:r>
              <a:rPr lang="ko-KR" altLang="en-US" sz="1000" b="1" dirty="0" err="1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해커톤</a:t>
            </a:r>
            <a:endParaRPr dirty="0">
              <a:solidFill>
                <a:srgbClr val="AEAEAE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  <p:extLst>
      <p:ext uri="{BB962C8B-B14F-4D97-AF65-F5344CB8AC3E}">
        <p14:creationId xmlns:p14="http://schemas.microsoft.com/office/powerpoint/2010/main" val="10187103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5E8FC-AF2C-579B-9590-CBF0855972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809914A8-02ED-C312-A18A-F0400EE2D348}"/>
              </a:ext>
            </a:extLst>
          </p:cNvPr>
          <p:cNvSpPr/>
          <p:nvPr/>
        </p:nvSpPr>
        <p:spPr bwMode="auto">
          <a:xfrm>
            <a:off x="564623" y="1012726"/>
            <a:ext cx="11135764" cy="4896457"/>
          </a:xfrm>
          <a:prstGeom prst="rect">
            <a:avLst/>
          </a:prstGeom>
          <a:noFill/>
          <a:ln w="3175" cap="flat" cmpd="sng" algn="ctr">
            <a:solidFill>
              <a:srgbClr val="FFFFFF">
                <a:lumMod val="75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rtlCol="0" anchor="t"/>
          <a:lstStyle>
            <a:defPPr>
              <a:defRPr lang="ko-K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latinLnBrk="0">
              <a:lnSpc>
                <a:spcPct val="114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endParaRPr lang="en-US" altLang="ko-KR" sz="1100" dirty="0">
              <a:solidFill>
                <a:srgbClr val="000000"/>
              </a:solidFill>
              <a:latin typeface="+mn-ea"/>
            </a:endParaRPr>
          </a:p>
        </p:txBody>
      </p:sp>
      <p:cxnSp>
        <p:nvCxnSpPr>
          <p:cNvPr id="2" name="Google Shape;99;p2">
            <a:extLst>
              <a:ext uri="{FF2B5EF4-FFF2-40B4-BE49-F238E27FC236}">
                <a16:creationId xmlns:a16="http://schemas.microsoft.com/office/drawing/2014/main" id="{5AB79AF0-60D8-DAFD-ADA5-DCB0D1EDF471}"/>
              </a:ext>
            </a:extLst>
          </p:cNvPr>
          <p:cNvCxnSpPr/>
          <p:nvPr/>
        </p:nvCxnSpPr>
        <p:spPr>
          <a:xfrm>
            <a:off x="388374" y="599767"/>
            <a:ext cx="11415252" cy="0"/>
          </a:xfrm>
          <a:prstGeom prst="straightConnector1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Google Shape;102;p2">
            <a:extLst>
              <a:ext uri="{FF2B5EF4-FFF2-40B4-BE49-F238E27FC236}">
                <a16:creationId xmlns:a16="http://schemas.microsoft.com/office/drawing/2014/main" id="{16B1A2F3-666A-22BB-FF71-0DD83ECC923A}"/>
              </a:ext>
            </a:extLst>
          </p:cNvPr>
          <p:cNvSpPr txBox="1"/>
          <p:nvPr/>
        </p:nvSpPr>
        <p:spPr>
          <a:xfrm>
            <a:off x="606000" y="242625"/>
            <a:ext cx="54321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예선 산출물 </a:t>
            </a:r>
            <a:r>
              <a:rPr lang="en-US" altLang="ko-KR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–</a:t>
            </a:r>
            <a:r>
              <a:rPr lang="ko-KR" altLang="en-US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altLang="ko-KR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6.</a:t>
            </a:r>
            <a:r>
              <a:rPr lang="ko-KR" altLang="en-US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altLang="ko-KR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MVP </a:t>
            </a:r>
            <a:r>
              <a:rPr lang="ko-KR" altLang="en-US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구현 범위</a:t>
            </a:r>
            <a:r>
              <a:rPr lang="en-US" altLang="ko-KR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(MVP Scope)</a:t>
            </a:r>
            <a:endParaRPr sz="1300" b="1" dirty="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7" name="Google Shape;105;p2">
            <a:extLst>
              <a:ext uri="{FF2B5EF4-FFF2-40B4-BE49-F238E27FC236}">
                <a16:creationId xmlns:a16="http://schemas.microsoft.com/office/drawing/2014/main" id="{89685848-AB8F-A36C-25D5-DC70B40222BD}"/>
              </a:ext>
            </a:extLst>
          </p:cNvPr>
          <p:cNvCxnSpPr/>
          <p:nvPr/>
        </p:nvCxnSpPr>
        <p:spPr>
          <a:xfrm>
            <a:off x="388374" y="6415548"/>
            <a:ext cx="11415300" cy="0"/>
          </a:xfrm>
          <a:prstGeom prst="straightConnector1">
            <a:avLst/>
          </a:prstGeom>
          <a:noFill/>
          <a:ln w="19050" cap="flat" cmpd="sng">
            <a:solidFill>
              <a:srgbClr val="AEAEAE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8" name="Google Shape;92;p1">
            <a:extLst>
              <a:ext uri="{FF2B5EF4-FFF2-40B4-BE49-F238E27FC236}">
                <a16:creationId xmlns:a16="http://schemas.microsoft.com/office/drawing/2014/main" id="{34A7F8E4-A3AF-3E82-0313-AEF582DA229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795670" y="6415547"/>
            <a:ext cx="1007955" cy="353407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01;p2">
            <a:extLst>
              <a:ext uri="{FF2B5EF4-FFF2-40B4-BE49-F238E27FC236}">
                <a16:creationId xmlns:a16="http://schemas.microsoft.com/office/drawing/2014/main" id="{497705F4-E4B5-B067-FB20-9054BFFE100D}"/>
              </a:ext>
            </a:extLst>
          </p:cNvPr>
          <p:cNvSpPr/>
          <p:nvPr/>
        </p:nvSpPr>
        <p:spPr>
          <a:xfrm>
            <a:off x="462750" y="371175"/>
            <a:ext cx="125700" cy="127800"/>
          </a:xfrm>
          <a:prstGeom prst="rect">
            <a:avLst/>
          </a:prstGeom>
          <a:solidFill>
            <a:schemeClr val="bg2">
              <a:lumMod val="25000"/>
              <a:lumOff val="75000"/>
              <a:alpha val="3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3C7CDE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10" name="직선 연결선 3">
            <a:extLst>
              <a:ext uri="{FF2B5EF4-FFF2-40B4-BE49-F238E27FC236}">
                <a16:creationId xmlns:a16="http://schemas.microsoft.com/office/drawing/2014/main" id="{DE9DE420-DE7B-8768-0FC1-D2BA97FE1AF7}"/>
              </a:ext>
            </a:extLst>
          </p:cNvPr>
          <p:cNvCxnSpPr/>
          <p:nvPr/>
        </p:nvCxnSpPr>
        <p:spPr>
          <a:xfrm>
            <a:off x="968477" y="1559035"/>
            <a:ext cx="10255045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8911D661-D63D-C639-8CAF-6774EF15CEBB}"/>
              </a:ext>
            </a:extLst>
          </p:cNvPr>
          <p:cNvSpPr txBox="1"/>
          <p:nvPr/>
        </p:nvSpPr>
        <p:spPr>
          <a:xfrm>
            <a:off x="2664541" y="1957156"/>
            <a:ext cx="7541342" cy="11695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3C7CDE"/>
                </a:solidFill>
              </a:rPr>
              <a:t>[</a:t>
            </a:r>
            <a:r>
              <a:rPr lang="ko-KR" altLang="en-US" sz="1400" b="1" dirty="0">
                <a:solidFill>
                  <a:srgbClr val="3C7CDE"/>
                </a:solidFill>
              </a:rPr>
              <a:t>작성방법</a:t>
            </a:r>
            <a:r>
              <a:rPr lang="en-US" altLang="ko-KR" sz="1400" b="1" dirty="0">
                <a:solidFill>
                  <a:srgbClr val="3C7CDE"/>
                </a:solidFill>
              </a:rPr>
              <a:t>]</a:t>
            </a:r>
            <a:r>
              <a:rPr lang="en-US" altLang="ko-KR" b="1" dirty="0">
                <a:solidFill>
                  <a:srgbClr val="3C7CDE"/>
                </a:solidFill>
              </a:rPr>
              <a:t>  - </a:t>
            </a:r>
            <a:r>
              <a:rPr lang="ko-KR" altLang="en-US" b="1" dirty="0">
                <a:solidFill>
                  <a:srgbClr val="3C7CDE"/>
                </a:solidFill>
              </a:rPr>
              <a:t>해당 부분은 참고용 안내 문구이며 제거하여도 좋습니다</a:t>
            </a:r>
            <a:r>
              <a:rPr lang="en-US" altLang="ko-KR" b="1" dirty="0">
                <a:solidFill>
                  <a:srgbClr val="3C7CDE"/>
                </a:solidFill>
              </a:rPr>
              <a:t>.</a:t>
            </a:r>
          </a:p>
          <a:p>
            <a:endParaRPr lang="en-US" altLang="ko-KR" sz="1400" b="1" dirty="0">
              <a:solidFill>
                <a:srgbClr val="3C7CD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i="1" dirty="0">
                <a:solidFill>
                  <a:srgbClr val="3C7CDE"/>
                </a:solidFill>
              </a:rPr>
              <a:t>본선에서 구현할 범위</a:t>
            </a:r>
            <a:endParaRPr lang="en-US" altLang="ko-KR" i="1" dirty="0">
              <a:solidFill>
                <a:srgbClr val="3C7CD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i="1" dirty="0">
                <a:solidFill>
                  <a:srgbClr val="3C7CDE"/>
                </a:solidFill>
              </a:rPr>
              <a:t>실제 시연 가능한 핵심 기능</a:t>
            </a:r>
            <a:endParaRPr lang="en-US" altLang="ko-KR" i="1" dirty="0">
              <a:solidFill>
                <a:srgbClr val="3C7CD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i="1" dirty="0">
                <a:solidFill>
                  <a:srgbClr val="3C7CDE"/>
                </a:solidFill>
              </a:rPr>
              <a:t>구현 우선순위 등 </a:t>
            </a:r>
            <a:endParaRPr lang="en-US" altLang="ko-KR" i="1" dirty="0">
              <a:solidFill>
                <a:srgbClr val="3C7CD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A120F58-8315-85C3-52C9-14AFDA96469F}"/>
              </a:ext>
            </a:extLst>
          </p:cNvPr>
          <p:cNvSpPr txBox="1"/>
          <p:nvPr/>
        </p:nvSpPr>
        <p:spPr>
          <a:xfrm>
            <a:off x="939333" y="1189703"/>
            <a:ext cx="42190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ea"/>
                <a:ea typeface="+mj-ea"/>
              </a:rPr>
              <a:t>6.</a:t>
            </a:r>
            <a:r>
              <a:rPr lang="ko-KR" altLang="en-US" dirty="0">
                <a:latin typeface="+mj-ea"/>
                <a:ea typeface="+mj-ea"/>
              </a:rPr>
              <a:t> </a:t>
            </a:r>
            <a:r>
              <a:rPr lang="en-US" altLang="ko-KR" dirty="0">
                <a:latin typeface="+mj-ea"/>
                <a:ea typeface="+mj-ea"/>
              </a:rPr>
              <a:t>MVP </a:t>
            </a:r>
            <a:r>
              <a:rPr lang="ko-KR" altLang="en-US" dirty="0">
                <a:latin typeface="+mj-ea"/>
                <a:ea typeface="+mj-ea"/>
              </a:rPr>
              <a:t>구현 범위</a:t>
            </a:r>
            <a:r>
              <a:rPr lang="en-US" altLang="ko-KR" dirty="0">
                <a:latin typeface="+mj-ea"/>
                <a:ea typeface="+mj-ea"/>
              </a:rPr>
              <a:t>(MVP Scope)</a:t>
            </a:r>
            <a:endParaRPr lang="ko-KR" altLang="en-US" dirty="0">
              <a:latin typeface="+mj-ea"/>
              <a:ea typeface="+mj-ea"/>
            </a:endParaRPr>
          </a:p>
        </p:txBody>
      </p:sp>
      <p:pic>
        <p:nvPicPr>
          <p:cNvPr id="4" name="Picture 2" descr="차세대융합기술연구원, 반도체 부품 국산화 위한 기술 실증 지원사업 참여 기업 모집 &gt; 뉴스 | CIOCISO">
            <a:extLst>
              <a:ext uri="{FF2B5EF4-FFF2-40B4-BE49-F238E27FC236}">
                <a16:creationId xmlns:a16="http://schemas.microsoft.com/office/drawing/2014/main" id="{01E17689-E744-2C0D-412D-DE9C1722A6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34" b="35256"/>
          <a:stretch>
            <a:fillRect/>
          </a:stretch>
        </p:blipFill>
        <p:spPr bwMode="auto">
          <a:xfrm>
            <a:off x="9298782" y="6434300"/>
            <a:ext cx="1555879" cy="335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Google Shape;100;p2">
            <a:extLst>
              <a:ext uri="{FF2B5EF4-FFF2-40B4-BE49-F238E27FC236}">
                <a16:creationId xmlns:a16="http://schemas.microsoft.com/office/drawing/2014/main" id="{926036DA-B835-FA25-3FC1-05D1768A0924}"/>
              </a:ext>
            </a:extLst>
          </p:cNvPr>
          <p:cNvSpPr txBox="1"/>
          <p:nvPr/>
        </p:nvSpPr>
        <p:spPr>
          <a:xfrm>
            <a:off x="8775865" y="229867"/>
            <a:ext cx="3044336" cy="3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SzPts val="1000"/>
              <a:buFont typeface="Arial"/>
              <a:buNone/>
            </a:pPr>
            <a:r>
              <a:rPr lang="en-US" altLang="ko-KR" sz="1000" b="1" dirty="0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2026</a:t>
            </a:r>
            <a:r>
              <a:rPr lang="ko-KR" altLang="en-US" sz="1000" b="1" dirty="0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 스마트 공장 운영 시스템 </a:t>
            </a:r>
            <a:r>
              <a:rPr lang="en-US" altLang="ko-KR" sz="1000" b="1" dirty="0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MVP </a:t>
            </a:r>
            <a:r>
              <a:rPr lang="ko-KR" altLang="en-US" sz="1000" b="1" dirty="0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개발 </a:t>
            </a:r>
            <a:r>
              <a:rPr lang="ko-KR" altLang="en-US" sz="1000" b="1" dirty="0" err="1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해커톤</a:t>
            </a:r>
            <a:endParaRPr dirty="0">
              <a:solidFill>
                <a:srgbClr val="AEAEAE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  <p:extLst>
      <p:ext uri="{BB962C8B-B14F-4D97-AF65-F5344CB8AC3E}">
        <p14:creationId xmlns:p14="http://schemas.microsoft.com/office/powerpoint/2010/main" val="18489517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0F9DE8-42A8-681C-5E1B-73196E0C9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3B9D12E-1495-9345-B5C1-6CA487351340}"/>
              </a:ext>
            </a:extLst>
          </p:cNvPr>
          <p:cNvSpPr/>
          <p:nvPr/>
        </p:nvSpPr>
        <p:spPr bwMode="auto">
          <a:xfrm>
            <a:off x="564623" y="1012726"/>
            <a:ext cx="11135764" cy="4896457"/>
          </a:xfrm>
          <a:prstGeom prst="rect">
            <a:avLst/>
          </a:prstGeom>
          <a:noFill/>
          <a:ln w="3175" cap="flat" cmpd="sng" algn="ctr">
            <a:solidFill>
              <a:srgbClr val="FFFFFF">
                <a:lumMod val="75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rtlCol="0" anchor="t"/>
          <a:lstStyle>
            <a:defPPr>
              <a:defRPr lang="ko-K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latinLnBrk="0">
              <a:lnSpc>
                <a:spcPct val="114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endParaRPr lang="en-US" altLang="ko-KR" sz="1100" dirty="0">
              <a:solidFill>
                <a:srgbClr val="000000"/>
              </a:solidFill>
              <a:latin typeface="+mn-ea"/>
            </a:endParaRPr>
          </a:p>
        </p:txBody>
      </p:sp>
      <p:cxnSp>
        <p:nvCxnSpPr>
          <p:cNvPr id="2" name="Google Shape;99;p2">
            <a:extLst>
              <a:ext uri="{FF2B5EF4-FFF2-40B4-BE49-F238E27FC236}">
                <a16:creationId xmlns:a16="http://schemas.microsoft.com/office/drawing/2014/main" id="{662CCC3A-67D3-9E2D-ED85-F4ACDA9881F3}"/>
              </a:ext>
            </a:extLst>
          </p:cNvPr>
          <p:cNvCxnSpPr/>
          <p:nvPr/>
        </p:nvCxnSpPr>
        <p:spPr>
          <a:xfrm>
            <a:off x="388374" y="599767"/>
            <a:ext cx="11415252" cy="0"/>
          </a:xfrm>
          <a:prstGeom prst="straightConnector1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Google Shape;102;p2">
            <a:extLst>
              <a:ext uri="{FF2B5EF4-FFF2-40B4-BE49-F238E27FC236}">
                <a16:creationId xmlns:a16="http://schemas.microsoft.com/office/drawing/2014/main" id="{10197046-830B-49AC-2A1E-DDD714EA3942}"/>
              </a:ext>
            </a:extLst>
          </p:cNvPr>
          <p:cNvSpPr txBox="1"/>
          <p:nvPr/>
        </p:nvSpPr>
        <p:spPr>
          <a:xfrm>
            <a:off x="606000" y="242625"/>
            <a:ext cx="54321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예선 산출물 </a:t>
            </a:r>
            <a:r>
              <a:rPr lang="en-US" altLang="ko-KR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–</a:t>
            </a:r>
            <a:r>
              <a:rPr lang="ko-KR" altLang="en-US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altLang="ko-KR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7. </a:t>
            </a:r>
            <a:r>
              <a:rPr lang="ko-KR" altLang="en-US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기대 효과 및 향후 확장성 </a:t>
            </a:r>
            <a:r>
              <a:rPr lang="en-US" altLang="ko-KR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(Expected Impact)</a:t>
            </a:r>
            <a:endParaRPr sz="1300" b="1" dirty="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7" name="Google Shape;105;p2">
            <a:extLst>
              <a:ext uri="{FF2B5EF4-FFF2-40B4-BE49-F238E27FC236}">
                <a16:creationId xmlns:a16="http://schemas.microsoft.com/office/drawing/2014/main" id="{648C386E-E25E-A7E0-794C-23D5AC7A5576}"/>
              </a:ext>
            </a:extLst>
          </p:cNvPr>
          <p:cNvCxnSpPr/>
          <p:nvPr/>
        </p:nvCxnSpPr>
        <p:spPr>
          <a:xfrm>
            <a:off x="388374" y="6415548"/>
            <a:ext cx="11415300" cy="0"/>
          </a:xfrm>
          <a:prstGeom prst="straightConnector1">
            <a:avLst/>
          </a:prstGeom>
          <a:noFill/>
          <a:ln w="19050" cap="flat" cmpd="sng">
            <a:solidFill>
              <a:srgbClr val="AEAEAE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8" name="Google Shape;92;p1">
            <a:extLst>
              <a:ext uri="{FF2B5EF4-FFF2-40B4-BE49-F238E27FC236}">
                <a16:creationId xmlns:a16="http://schemas.microsoft.com/office/drawing/2014/main" id="{DEF02F1E-697C-7F56-95DC-71E50216EDFC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795670" y="6415547"/>
            <a:ext cx="1007955" cy="353407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01;p2">
            <a:extLst>
              <a:ext uri="{FF2B5EF4-FFF2-40B4-BE49-F238E27FC236}">
                <a16:creationId xmlns:a16="http://schemas.microsoft.com/office/drawing/2014/main" id="{BDBA01F2-CD0A-EE54-FD1F-D2390E85F862}"/>
              </a:ext>
            </a:extLst>
          </p:cNvPr>
          <p:cNvSpPr/>
          <p:nvPr/>
        </p:nvSpPr>
        <p:spPr>
          <a:xfrm>
            <a:off x="462750" y="371175"/>
            <a:ext cx="125700" cy="127800"/>
          </a:xfrm>
          <a:prstGeom prst="rect">
            <a:avLst/>
          </a:prstGeom>
          <a:solidFill>
            <a:schemeClr val="bg2">
              <a:lumMod val="25000"/>
              <a:lumOff val="75000"/>
              <a:alpha val="3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3C7CDE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C5544C-80B5-F11D-247F-B4A6731ECC76}"/>
              </a:ext>
            </a:extLst>
          </p:cNvPr>
          <p:cNvSpPr txBox="1"/>
          <p:nvPr/>
        </p:nvSpPr>
        <p:spPr>
          <a:xfrm>
            <a:off x="939333" y="1189703"/>
            <a:ext cx="4308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ea"/>
                <a:ea typeface="+mj-ea"/>
              </a:rPr>
              <a:t>7. </a:t>
            </a:r>
            <a:r>
              <a:rPr lang="ko-KR" altLang="en-US" dirty="0">
                <a:latin typeface="+mj-ea"/>
                <a:ea typeface="+mj-ea"/>
              </a:rPr>
              <a:t>기대 효과 및 향후 확장성 </a:t>
            </a:r>
            <a:r>
              <a:rPr lang="en-US" altLang="ko-KR" dirty="0">
                <a:latin typeface="+mj-ea"/>
                <a:ea typeface="+mj-ea"/>
              </a:rPr>
              <a:t>(Expected Impact)</a:t>
            </a:r>
            <a:endParaRPr lang="ko-KR" altLang="en-US" dirty="0">
              <a:latin typeface="+mj-ea"/>
              <a:ea typeface="+mj-ea"/>
            </a:endParaRPr>
          </a:p>
        </p:txBody>
      </p:sp>
      <p:cxnSp>
        <p:nvCxnSpPr>
          <p:cNvPr id="10" name="직선 연결선 3">
            <a:extLst>
              <a:ext uri="{FF2B5EF4-FFF2-40B4-BE49-F238E27FC236}">
                <a16:creationId xmlns:a16="http://schemas.microsoft.com/office/drawing/2014/main" id="{F9243552-6E4F-42E8-93DC-3EB0B30CBB04}"/>
              </a:ext>
            </a:extLst>
          </p:cNvPr>
          <p:cNvCxnSpPr/>
          <p:nvPr/>
        </p:nvCxnSpPr>
        <p:spPr>
          <a:xfrm>
            <a:off x="968477" y="1559035"/>
            <a:ext cx="10255045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9CBA99FA-B21D-F75D-948E-7068D40928E0}"/>
              </a:ext>
            </a:extLst>
          </p:cNvPr>
          <p:cNvSpPr txBox="1"/>
          <p:nvPr/>
        </p:nvSpPr>
        <p:spPr>
          <a:xfrm>
            <a:off x="2664541" y="1957156"/>
            <a:ext cx="7541342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3C7CDE"/>
                </a:solidFill>
              </a:rPr>
              <a:t>[</a:t>
            </a:r>
            <a:r>
              <a:rPr lang="ko-KR" altLang="en-US" sz="1400" b="1" dirty="0">
                <a:solidFill>
                  <a:srgbClr val="3C7CDE"/>
                </a:solidFill>
              </a:rPr>
              <a:t>작성방법</a:t>
            </a:r>
            <a:r>
              <a:rPr lang="en-US" altLang="ko-KR" sz="1400" b="1" dirty="0">
                <a:solidFill>
                  <a:srgbClr val="3C7CDE"/>
                </a:solidFill>
              </a:rPr>
              <a:t>] - </a:t>
            </a:r>
            <a:r>
              <a:rPr lang="ko-KR" altLang="en-US" b="1" dirty="0">
                <a:solidFill>
                  <a:srgbClr val="3C7CDE"/>
                </a:solidFill>
              </a:rPr>
              <a:t>해당 부분은 참고용 안내 문구이며 제거하여도 좋습니다</a:t>
            </a:r>
            <a:r>
              <a:rPr lang="en-US" altLang="ko-KR" b="1" dirty="0">
                <a:solidFill>
                  <a:srgbClr val="3C7CDE"/>
                </a:solidFill>
              </a:rPr>
              <a:t>.</a:t>
            </a:r>
            <a:endParaRPr lang="en-US" altLang="ko-KR" sz="1400" b="1" dirty="0">
              <a:solidFill>
                <a:srgbClr val="3C7CDE"/>
              </a:solidFill>
            </a:endParaRPr>
          </a:p>
          <a:p>
            <a:endParaRPr lang="en-US" altLang="ko-KR" sz="1400" b="1" dirty="0">
              <a:solidFill>
                <a:srgbClr val="3C7CD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i="1" dirty="0">
                <a:solidFill>
                  <a:srgbClr val="3C7CDE"/>
                </a:solidFill>
              </a:rPr>
              <a:t>도입 시 기대되는 정량</a:t>
            </a:r>
            <a:r>
              <a:rPr lang="en-US" altLang="ko-KR" i="1" dirty="0">
                <a:solidFill>
                  <a:srgbClr val="3C7CDE"/>
                </a:solidFill>
              </a:rPr>
              <a:t> </a:t>
            </a:r>
            <a:r>
              <a:rPr lang="ko-KR" altLang="en-US" i="1" dirty="0">
                <a:solidFill>
                  <a:srgbClr val="3C7CDE"/>
                </a:solidFill>
              </a:rPr>
              <a:t>또는 정성 효과</a:t>
            </a:r>
            <a:endParaRPr lang="en-US" altLang="ko-KR" i="1" dirty="0">
              <a:solidFill>
                <a:srgbClr val="3C7CD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i="1" dirty="0">
                <a:solidFill>
                  <a:srgbClr val="3C7CDE"/>
                </a:solidFill>
              </a:rPr>
              <a:t>정성적</a:t>
            </a:r>
            <a:r>
              <a:rPr lang="en-US" altLang="ko-KR" i="1" dirty="0">
                <a:solidFill>
                  <a:srgbClr val="3C7CDE"/>
                </a:solidFill>
              </a:rPr>
              <a:t>/</a:t>
            </a:r>
            <a:r>
              <a:rPr lang="ko-KR" altLang="en-US" i="1" dirty="0">
                <a:solidFill>
                  <a:srgbClr val="3C7CDE"/>
                </a:solidFill>
              </a:rPr>
              <a:t>정량적 개선 기대</a:t>
            </a:r>
            <a:endParaRPr lang="en-US" altLang="ko-KR" i="1" dirty="0">
              <a:solidFill>
                <a:srgbClr val="3C7CD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i="1" dirty="0">
                <a:solidFill>
                  <a:srgbClr val="3C7CDE"/>
                </a:solidFill>
              </a:rPr>
              <a:t>현장 적용 가능성</a:t>
            </a:r>
            <a:endParaRPr lang="en-US" altLang="ko-KR" i="1" dirty="0">
              <a:solidFill>
                <a:srgbClr val="3C7CD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i="1" dirty="0">
                <a:solidFill>
                  <a:srgbClr val="3C7CDE"/>
                </a:solidFill>
              </a:rPr>
              <a:t>향후 고도화 가능성 등</a:t>
            </a:r>
          </a:p>
        </p:txBody>
      </p:sp>
      <p:pic>
        <p:nvPicPr>
          <p:cNvPr id="13" name="Picture 2" descr="차세대융합기술연구원, 반도체 부품 국산화 위한 기술 실증 지원사업 참여 기업 모집 &gt; 뉴스 | CIOCISO">
            <a:extLst>
              <a:ext uri="{FF2B5EF4-FFF2-40B4-BE49-F238E27FC236}">
                <a16:creationId xmlns:a16="http://schemas.microsoft.com/office/drawing/2014/main" id="{8749BE17-5128-AC43-85F8-6B97395030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34" b="35256"/>
          <a:stretch>
            <a:fillRect/>
          </a:stretch>
        </p:blipFill>
        <p:spPr bwMode="auto">
          <a:xfrm>
            <a:off x="9298782" y="6434300"/>
            <a:ext cx="1555879" cy="335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100;p2">
            <a:extLst>
              <a:ext uri="{FF2B5EF4-FFF2-40B4-BE49-F238E27FC236}">
                <a16:creationId xmlns:a16="http://schemas.microsoft.com/office/drawing/2014/main" id="{FD31846E-1545-CCE0-0B44-9A65BC1534A7}"/>
              </a:ext>
            </a:extLst>
          </p:cNvPr>
          <p:cNvSpPr txBox="1"/>
          <p:nvPr/>
        </p:nvSpPr>
        <p:spPr>
          <a:xfrm>
            <a:off x="8775865" y="229867"/>
            <a:ext cx="3044336" cy="3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SzPts val="1000"/>
              <a:buFont typeface="Arial"/>
              <a:buNone/>
            </a:pPr>
            <a:r>
              <a:rPr lang="en-US" altLang="ko-KR" sz="1000" b="1" dirty="0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2026</a:t>
            </a:r>
            <a:r>
              <a:rPr lang="ko-KR" altLang="en-US" sz="1000" b="1" dirty="0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 스마트 공장 운영 시스템 </a:t>
            </a:r>
            <a:r>
              <a:rPr lang="en-US" altLang="ko-KR" sz="1000" b="1" dirty="0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MVP </a:t>
            </a:r>
            <a:r>
              <a:rPr lang="ko-KR" altLang="en-US" sz="1000" b="1" dirty="0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개발 </a:t>
            </a:r>
            <a:r>
              <a:rPr lang="ko-KR" altLang="en-US" sz="1000" b="1" dirty="0" err="1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해커톤</a:t>
            </a:r>
            <a:endParaRPr dirty="0">
              <a:solidFill>
                <a:srgbClr val="AEAEAE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  <p:extLst>
      <p:ext uri="{BB962C8B-B14F-4D97-AF65-F5344CB8AC3E}">
        <p14:creationId xmlns:p14="http://schemas.microsoft.com/office/powerpoint/2010/main" val="24143062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</TotalTime>
  <Words>446</Words>
  <Application>Microsoft Macintosh PowerPoint</Application>
  <PresentationFormat>와이드스크린</PresentationFormat>
  <Paragraphs>66</Paragraphs>
  <Slides>8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4" baseType="lpstr">
      <vt:lpstr>Malgun Gothic</vt:lpstr>
      <vt:lpstr>Malgun Gothic</vt:lpstr>
      <vt:lpstr>Pretendard_KR</vt:lpstr>
      <vt:lpstr>Arial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Dacon io</dc:creator>
  <cp:lastModifiedBy>Dacon io</cp:lastModifiedBy>
  <cp:revision>83</cp:revision>
  <dcterms:created xsi:type="dcterms:W3CDTF">2024-05-21T00:00:56Z</dcterms:created>
  <dcterms:modified xsi:type="dcterms:W3CDTF">2026-04-22T06:04:35Z</dcterms:modified>
</cp:coreProperties>
</file>