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78" r:id="rId4"/>
    <p:sldId id="279" r:id="rId5"/>
    <p:sldId id="280" r:id="rId6"/>
    <p:sldId id="281" r:id="rId7"/>
    <p:sldId id="282" r:id="rId8"/>
    <p:sldId id="28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ihjF2ZWQEcNdCQGL3IzqOLXbA9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8BA"/>
    <a:srgbClr val="2691C5"/>
    <a:srgbClr val="FFFFFF"/>
    <a:srgbClr val="204B90"/>
    <a:srgbClr val="C12026"/>
    <a:srgbClr val="004889"/>
    <a:srgbClr val="004687"/>
    <a:srgbClr val="3CB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A43732-219E-4773-AEE6-7331DB972763}">
  <a:tblStyle styleId="{97A43732-219E-4773-AEE6-7331DB972763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fld>
            <a:endParaRPr lang="ko-KR" alt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3561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1582645" y="1766158"/>
            <a:ext cx="9604661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ko-KR" sz="4000" b="0" i="0" dirty="0">
                <a:solidFill>
                  <a:srgbClr val="202124"/>
                </a:solidFill>
                <a:effectLst/>
                <a:latin typeface="Pretendard_KR"/>
                <a:ea typeface="Malgun Gothic" panose="020B0503020000020004" pitchFamily="50" charset="-127"/>
              </a:rPr>
              <a:t>JB</a:t>
            </a:r>
            <a:r>
              <a:rPr lang="ko-KR" altLang="en-US" sz="4000" b="0" i="0" dirty="0">
                <a:solidFill>
                  <a:srgbClr val="202124"/>
                </a:solidFill>
                <a:effectLst/>
                <a:latin typeface="Pretendard_KR"/>
                <a:ea typeface="Malgun Gothic" panose="020B0503020000020004" pitchFamily="50" charset="-127"/>
              </a:rPr>
              <a:t>금융그룹 </a:t>
            </a:r>
            <a:r>
              <a:rPr lang="en-US" altLang="ko-KR" sz="4000" b="0" i="0" dirty="0" err="1">
                <a:solidFill>
                  <a:srgbClr val="202124"/>
                </a:solidFill>
                <a:effectLst/>
                <a:latin typeface="Pretendard_KR"/>
                <a:ea typeface="Malgun Gothic" panose="020B0503020000020004" pitchFamily="50" charset="-127"/>
              </a:rPr>
              <a:t>Fin:AI</a:t>
            </a:r>
            <a:r>
              <a:rPr lang="en-US" altLang="ko-KR" sz="4000" b="0" i="0" dirty="0">
                <a:solidFill>
                  <a:srgbClr val="202124"/>
                </a:solidFill>
                <a:effectLst/>
                <a:latin typeface="Pretendard_KR"/>
                <a:ea typeface="Malgun Gothic" panose="020B0503020000020004" pitchFamily="50" charset="-127"/>
              </a:rPr>
              <a:t> Challenge</a:t>
            </a:r>
            <a:endParaRPr lang="en-US" altLang="ko-KR" sz="4000" b="0" i="0" dirty="0">
              <a:solidFill>
                <a:srgbClr val="202124"/>
              </a:solidFill>
              <a:effectLst/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89" name="Google Shape;89;p1"/>
          <p:cNvGraphicFramePr/>
          <p:nvPr>
            <p:extLst>
              <p:ext uri="{D42A27DB-BD31-4B8C-83A1-F6EECF244321}">
                <p14:modId xmlns:p14="http://schemas.microsoft.com/office/powerpoint/2010/main" val="53809264"/>
              </p:ext>
            </p:extLst>
          </p:nvPr>
        </p:nvGraphicFramePr>
        <p:xfrm>
          <a:off x="3386675" y="4470435"/>
          <a:ext cx="5418650" cy="899000"/>
        </p:xfrm>
        <a:graphic>
          <a:graphicData uri="http://schemas.openxmlformats.org/drawingml/2006/table">
            <a:tbl>
              <a:tblPr firstRow="1" bandRow="1">
                <a:noFill/>
                <a:tableStyleId>{97A43732-219E-4773-AEE6-7331DB972763}</a:tableStyleId>
              </a:tblPr>
              <a:tblGrid>
                <a:gridCol w="270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1800" u="none" strike="noStrike" cap="none" dirty="0" err="1"/>
                        <a:t>팀명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800" u="none" strike="noStrike" cap="none" dirty="0"/>
                        <a:t>서비스명</a:t>
                      </a:r>
                      <a:endParaRPr sz="1800" u="none" strike="noStrike" cap="none" dirty="0"/>
                    </a:p>
                  </a:txBody>
                  <a:tcPr marL="91450" marR="91450" marT="45725" marB="45725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531980"/>
                  </a:ext>
                </a:extLst>
              </a:tr>
            </a:tbl>
          </a:graphicData>
        </a:graphic>
      </p:graphicFrame>
      <p:cxnSp>
        <p:nvCxnSpPr>
          <p:cNvPr id="90" name="Google Shape;90;p1"/>
          <p:cNvCxnSpPr/>
          <p:nvPr/>
        </p:nvCxnSpPr>
        <p:spPr>
          <a:xfrm>
            <a:off x="388374" y="6415548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2" name="Google Shape;92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"/>
          <p:cNvCxnSpPr>
            <a:cxnSpLocks/>
          </p:cNvCxnSpPr>
          <p:nvPr/>
        </p:nvCxnSpPr>
        <p:spPr>
          <a:xfrm>
            <a:off x="1582645" y="2607351"/>
            <a:ext cx="9508142" cy="0"/>
          </a:xfrm>
          <a:prstGeom prst="straightConnector1">
            <a:avLst/>
          </a:prstGeom>
          <a:noFill/>
          <a:ln w="38100" cap="flat" cmpd="sng">
            <a:solidFill>
              <a:srgbClr val="204B9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90;p1">
            <a:extLst>
              <a:ext uri="{FF2B5EF4-FFF2-40B4-BE49-F238E27FC236}">
                <a16:creationId xmlns:a16="http://schemas.microsoft.com/office/drawing/2014/main" id="{053CAB3C-01D3-307A-B765-DB89E56FD267}"/>
              </a:ext>
            </a:extLst>
          </p:cNvPr>
          <p:cNvCxnSpPr/>
          <p:nvPr/>
        </p:nvCxnSpPr>
        <p:spPr>
          <a:xfrm>
            <a:off x="388374" y="364575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691C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843A480D-A23F-1A8F-080E-E9B0778DF5F8}"/>
              </a:ext>
            </a:extLst>
          </p:cNvPr>
          <p:cNvSpPr txBox="1"/>
          <p:nvPr/>
        </p:nvSpPr>
        <p:spPr>
          <a:xfrm>
            <a:off x="4645457" y="2802248"/>
            <a:ext cx="2901085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800" b="0" i="0">
                <a:solidFill>
                  <a:srgbClr val="202124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MVP </a:t>
            </a:r>
            <a:r>
              <a:rPr lang="ko-KR" altLang="en-US" sz="2800">
                <a:solidFill>
                  <a:srgbClr val="202124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제안</a:t>
            </a:r>
            <a:r>
              <a:rPr lang="ko-KR" altLang="en-US" sz="2800" b="0" i="0">
                <a:solidFill>
                  <a:srgbClr val="202124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서</a:t>
            </a:r>
            <a:endParaRPr lang="en-US" altLang="ko-KR" sz="2800" b="0" i="0" dirty="0">
              <a:solidFill>
                <a:srgbClr val="202124"/>
              </a:solidFill>
              <a:effectLst/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5B2209C-6979-9157-1F5A-B28B3C592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92D8A6A-BAA6-9096-B1E5-F048C86014FA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9E82A0D5-5563-BD1F-6E05-4BFFF3CA4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277535"/>
              </p:ext>
            </p:extLst>
          </p:nvPr>
        </p:nvGraphicFramePr>
        <p:xfrm>
          <a:off x="744427" y="1145754"/>
          <a:ext cx="10776155" cy="46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3741">
                  <a:extLst>
                    <a:ext uri="{9D8B030D-6E8A-4147-A177-3AD203B41FA5}">
                      <a16:colId xmlns:a16="http://schemas.microsoft.com/office/drawing/2014/main" val="648815269"/>
                    </a:ext>
                  </a:extLst>
                </a:gridCol>
                <a:gridCol w="8482414">
                  <a:extLst>
                    <a:ext uri="{9D8B030D-6E8A-4147-A177-3AD203B41FA5}">
                      <a16:colId xmlns:a16="http://schemas.microsoft.com/office/drawing/2014/main" val="1921105622"/>
                    </a:ext>
                  </a:extLst>
                </a:gridCol>
              </a:tblGrid>
              <a:tr h="939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j-ea"/>
                          <a:ea typeface="+mj-ea"/>
                        </a:rPr>
                        <a:t>팀명</a:t>
                      </a:r>
                      <a:endParaRPr lang="ko-KR" altLang="en-US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 반드시 </a:t>
                      </a:r>
                      <a:r>
                        <a:rPr lang="ko-KR" altLang="en-US" sz="1400" i="1" dirty="0" err="1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데이콘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i="1" dirty="0" err="1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팀명과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 동일한 </a:t>
                      </a:r>
                      <a:r>
                        <a:rPr lang="ko-KR" altLang="en-US" sz="1400" i="1" dirty="0" err="1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팀명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2804223"/>
                  </a:ext>
                </a:extLst>
              </a:tr>
              <a:tr h="939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j-ea"/>
                          <a:ea typeface="+mj-ea"/>
                        </a:rPr>
                        <a:t>팀원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b="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팀원 성명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5227288"/>
                  </a:ext>
                </a:extLst>
              </a:tr>
              <a:tr h="939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j-ea"/>
                          <a:ea typeface="+mj-ea"/>
                        </a:rPr>
                        <a:t>서비스명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서비스명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4307777"/>
                  </a:ext>
                </a:extLst>
              </a:tr>
              <a:tr h="939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+mj-ea"/>
                          <a:ea typeface="+mj-ea"/>
                        </a:rPr>
                        <a:t>주제 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선정한 주제</a:t>
                      </a:r>
                      <a:r>
                        <a:rPr lang="en-US" altLang="ko-KR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예 </a:t>
                      </a:r>
                      <a:r>
                        <a:rPr lang="en-US" altLang="ko-KR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지정주제 </a:t>
                      </a:r>
                      <a:r>
                        <a:rPr lang="en-US" altLang="ko-KR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400" i="1" dirty="0" err="1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개인라이프케어</a:t>
                      </a:r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AI)</a:t>
                      </a:r>
                      <a:endParaRPr lang="ko-KR" altLang="en-US" sz="1400" i="1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9380483"/>
                  </a:ext>
                </a:extLst>
              </a:tr>
              <a:tr h="9399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+mj-ea"/>
                          <a:ea typeface="+mj-ea"/>
                        </a:rPr>
                        <a:t>한줄소개</a:t>
                      </a:r>
                      <a:endParaRPr lang="en-US" altLang="ko-KR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i="1" dirty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서비스에 대해 간략히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9393612"/>
                  </a:ext>
                </a:extLst>
              </a:tr>
            </a:tbl>
          </a:graphicData>
        </a:graphic>
      </p:graphicFrame>
      <p:cxnSp>
        <p:nvCxnSpPr>
          <p:cNvPr id="7" name="Google Shape;105;p2">
            <a:extLst>
              <a:ext uri="{FF2B5EF4-FFF2-40B4-BE49-F238E27FC236}">
                <a16:creationId xmlns:a16="http://schemas.microsoft.com/office/drawing/2014/main" id="{B1DBEA1A-7DC9-3798-9EAA-C04652D3DCC4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" name="Google Shape;99;p2">
            <a:extLst>
              <a:ext uri="{FF2B5EF4-FFF2-40B4-BE49-F238E27FC236}">
                <a16:creationId xmlns:a16="http://schemas.microsoft.com/office/drawing/2014/main" id="{042EBB0F-0210-2C73-6523-51C3A0EB0550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101;p2">
            <a:extLst>
              <a:ext uri="{FF2B5EF4-FFF2-40B4-BE49-F238E27FC236}">
                <a16:creationId xmlns:a16="http://schemas.microsoft.com/office/drawing/2014/main" id="{9F08DF74-238C-9073-1522-54C6B39AB5F3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" name="Google Shape;102;p2">
            <a:extLst>
              <a:ext uri="{FF2B5EF4-FFF2-40B4-BE49-F238E27FC236}">
                <a16:creationId xmlns:a16="http://schemas.microsoft.com/office/drawing/2014/main" id="{92B34A29-70DB-0172-C890-5E355A3C66EE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1. Summary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" name="Google Shape;100;p2">
            <a:extLst>
              <a:ext uri="{FF2B5EF4-FFF2-40B4-BE49-F238E27FC236}">
                <a16:creationId xmlns:a16="http://schemas.microsoft.com/office/drawing/2014/main" id="{FF712513-FC6B-0394-BE94-BD6FA584D466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4" name="Google Shape;92;p1">
            <a:extLst>
              <a:ext uri="{FF2B5EF4-FFF2-40B4-BE49-F238E27FC236}">
                <a16:creationId xmlns:a16="http://schemas.microsoft.com/office/drawing/2014/main" id="{2F4A3070-AD69-96C2-8039-2626E5B048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4F1CCC0-1626-4345-F4D7-A3CC2416B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3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D7D1-0B19-F66A-84F8-B80017D8A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165CAD0-2A02-5E29-8536-ED2B3C3375B1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20991-1956-8C13-7614-0AE6FD9B9483}"/>
              </a:ext>
            </a:extLst>
          </p:cNvPr>
          <p:cNvSpPr txBox="1"/>
          <p:nvPr/>
        </p:nvSpPr>
        <p:spPr>
          <a:xfrm>
            <a:off x="939332" y="1189703"/>
            <a:ext cx="2777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2. </a:t>
            </a:r>
            <a:r>
              <a:rPr lang="ko-KR" altLang="en-US" dirty="0">
                <a:latin typeface="+mj-ea"/>
                <a:ea typeface="+mj-ea"/>
              </a:rPr>
              <a:t>문제 정의</a:t>
            </a:r>
            <a:r>
              <a:rPr lang="en-US" altLang="ko-KR" dirty="0">
                <a:latin typeface="+mj-ea"/>
                <a:ea typeface="+mj-ea"/>
              </a:rPr>
              <a:t>(Problem Definition)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38DA6E6D-E7BA-305C-C09E-8185DC296499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69F5F16A-E189-D103-8849-37E8D603F1C8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2.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정의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(Problem Definition)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DF507B-AE97-543C-09EA-F8D8E5D08465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– </a:t>
            </a:r>
            <a:r>
              <a:rPr lang="ko-KR" altLang="en-US" sz="1400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sz="1400" b="1" dirty="0">
                <a:solidFill>
                  <a:srgbClr val="3C7CDE"/>
                </a:solidFill>
              </a:rPr>
              <a:t>.</a:t>
            </a: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>
                <a:solidFill>
                  <a:srgbClr val="3C7CDE"/>
                </a:solidFill>
              </a:rPr>
              <a:t>발생하는 문제와 </a:t>
            </a:r>
            <a:r>
              <a:rPr lang="ko-KR" altLang="en-US" i="1" dirty="0">
                <a:solidFill>
                  <a:srgbClr val="3C7CDE"/>
                </a:solidFill>
              </a:rPr>
              <a:t>니즈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해결해야 하는 대상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문제의 중요성</a:t>
            </a:r>
            <a:r>
              <a:rPr lang="en-US" altLang="ko-KR" i="1" dirty="0">
                <a:solidFill>
                  <a:srgbClr val="3C7CDE"/>
                </a:solidFill>
              </a:rPr>
              <a:t>/</a:t>
            </a:r>
            <a:r>
              <a:rPr lang="ko-KR" altLang="en-US" i="1" dirty="0">
                <a:solidFill>
                  <a:srgbClr val="3C7CDE"/>
                </a:solidFill>
              </a:rPr>
              <a:t>발생 배경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i="1" dirty="0">
                <a:solidFill>
                  <a:srgbClr val="3C7CDE"/>
                </a:solidFill>
              </a:rPr>
              <a:t>KPI </a:t>
            </a:r>
            <a:r>
              <a:rPr lang="ko-KR" altLang="en-US" i="1" dirty="0">
                <a:solidFill>
                  <a:srgbClr val="3C7CDE"/>
                </a:solidFill>
              </a:rPr>
              <a:t>또는 해결 후 기대되는 변화 등</a:t>
            </a:r>
            <a:endParaRPr lang="en-US" altLang="ko-KR" i="1" dirty="0">
              <a:solidFill>
                <a:srgbClr val="3C7CDE"/>
              </a:solidFill>
            </a:endParaRP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72C68CEE-9277-FB0E-5D76-605741218C00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" name="Google Shape;99;p2">
            <a:extLst>
              <a:ext uri="{FF2B5EF4-FFF2-40B4-BE49-F238E27FC236}">
                <a16:creationId xmlns:a16="http://schemas.microsoft.com/office/drawing/2014/main" id="{DD13D667-F1EF-84F5-EED9-A9EDD3C109ED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E8D2E638-900C-0A23-9832-99EFC1069729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45133C3B-FA3E-F0AB-0179-24B10C81060A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61296DF9-B7FF-0591-294E-C089D51449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D1F100A-A05D-DBAD-2AD7-53EFD88E7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699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1803-0BCB-CDD6-42D3-235F3A36E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66A8299-6D51-DAF9-3F23-456F5D4538BD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76D45-1367-695A-8B79-BFC4D4D7BA5B}"/>
              </a:ext>
            </a:extLst>
          </p:cNvPr>
          <p:cNvSpPr txBox="1"/>
          <p:nvPr/>
        </p:nvSpPr>
        <p:spPr>
          <a:xfrm>
            <a:off x="939332" y="1189703"/>
            <a:ext cx="3386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3. </a:t>
            </a:r>
            <a:r>
              <a:rPr lang="ko-KR" altLang="en-US" dirty="0">
                <a:latin typeface="+mj-ea"/>
                <a:ea typeface="+mj-ea"/>
              </a:rPr>
              <a:t>제안 솔루션 개요 </a:t>
            </a:r>
            <a:r>
              <a:rPr lang="en-US" altLang="ko-KR" dirty="0">
                <a:latin typeface="+mj-ea"/>
                <a:ea typeface="+mj-ea"/>
              </a:rPr>
              <a:t>(Solution Overview)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1D14950D-817F-F6EB-EF9A-D1112359DB87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48D5AACD-782A-F75A-7057-CC33540D6F74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3.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제안 솔루션 개요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(Solution Overview)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3B1F9-D3F2-5329-8A08-D8762AD85FE0}"/>
              </a:ext>
            </a:extLst>
          </p:cNvPr>
          <p:cNvSpPr txBox="1"/>
          <p:nvPr/>
        </p:nvSpPr>
        <p:spPr>
          <a:xfrm>
            <a:off x="2664541" y="1957156"/>
            <a:ext cx="754134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제안하는 </a:t>
            </a:r>
            <a:r>
              <a:rPr lang="en-US" altLang="ko-KR" i="1" kern="1200" dirty="0">
                <a:solidFill>
                  <a:srgbClr val="3C7CDE"/>
                </a:solidFill>
                <a:latin typeface="맑은 고딕" panose="02110004020202020204"/>
              </a:rPr>
              <a:t>AI </a:t>
            </a: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서비스의 전체 구조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서비스 구성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솔루션 전체 시나리오 요약 등</a:t>
            </a: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233CF2AF-1B9B-3631-BC06-AD7510F434FD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" name="Google Shape;99;p2">
            <a:extLst>
              <a:ext uri="{FF2B5EF4-FFF2-40B4-BE49-F238E27FC236}">
                <a16:creationId xmlns:a16="http://schemas.microsoft.com/office/drawing/2014/main" id="{3BB4E210-05A3-8500-833B-493E20BFD22C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C159738A-FC36-C4DB-30D8-914020758657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7857A5BB-5018-1C11-40B9-97290B090E61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3A9837C3-DD0A-3D3B-B638-64B3302775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0AE3F27-92C5-02B1-FF71-7807DD32A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82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C246-B742-4CC5-4DE1-3D3A54988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87D249F0-0136-43E2-7E93-8F61EA5FFA04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9B714-0CA5-94B7-0D36-144E9F422B5C}"/>
              </a:ext>
            </a:extLst>
          </p:cNvPr>
          <p:cNvSpPr txBox="1"/>
          <p:nvPr/>
        </p:nvSpPr>
        <p:spPr>
          <a:xfrm>
            <a:off x="939332" y="1189703"/>
            <a:ext cx="2796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4. </a:t>
            </a:r>
            <a:r>
              <a:rPr lang="ko-KR" altLang="en-US" dirty="0">
                <a:latin typeface="+mj-ea"/>
                <a:ea typeface="+mj-ea"/>
              </a:rPr>
              <a:t>주요</a:t>
            </a: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기능 정의 </a:t>
            </a:r>
            <a:r>
              <a:rPr lang="en-US" altLang="ko-KR" dirty="0">
                <a:latin typeface="+mj-ea"/>
                <a:ea typeface="+mj-ea"/>
              </a:rPr>
              <a:t>(Key Features)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21EE5127-5102-7956-BFA7-7895865F1915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47A9B20E-0365-DB76-C6A1-A82BF7552CE2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4.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주요 기능 정의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(Key Features)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6F62E8-93AF-B710-4D80-CB1BA79AD5F5}"/>
              </a:ext>
            </a:extLst>
          </p:cNvPr>
          <p:cNvSpPr txBox="1"/>
          <p:nvPr/>
        </p:nvSpPr>
        <p:spPr>
          <a:xfrm>
            <a:off x="2664541" y="1957156"/>
            <a:ext cx="754134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솔루션이 제공할 주요 기능들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각 기능이 해결하는 업무</a:t>
            </a:r>
            <a:r>
              <a:rPr lang="en-US" altLang="ko-KR" i="1" kern="1200" dirty="0">
                <a:solidFill>
                  <a:srgbClr val="3C7CDE"/>
                </a:solidFill>
                <a:latin typeface="맑은 고딕" panose="02110004020202020204"/>
              </a:rPr>
              <a:t>/</a:t>
            </a: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문제</a:t>
            </a:r>
            <a:endParaRPr lang="en-US" altLang="ko-KR" i="1" kern="1200" dirty="0">
              <a:solidFill>
                <a:srgbClr val="3C7CDE"/>
              </a:solidFill>
              <a:latin typeface="맑은 고딕" panose="02110004020202020204"/>
            </a:endParaRPr>
          </a:p>
          <a:p>
            <a:pPr marL="285750" lvl="0" indent="-285750" latinLnBrk="1">
              <a:buClrTx/>
              <a:buFont typeface="Wingdings" panose="05000000000000000000" pitchFamily="2" charset="2"/>
              <a:buChar char="ü"/>
              <a:defRPr/>
            </a:pPr>
            <a:r>
              <a:rPr lang="en-US" altLang="ko-KR" i="1" kern="1200" dirty="0">
                <a:solidFill>
                  <a:srgbClr val="3C7CDE"/>
                </a:solidFill>
                <a:latin typeface="맑은 고딕" panose="02110004020202020204"/>
              </a:rPr>
              <a:t>MVP</a:t>
            </a:r>
            <a:r>
              <a:rPr lang="ko-KR" altLang="en-US" i="1" kern="1200" dirty="0">
                <a:solidFill>
                  <a:srgbClr val="3C7CDE"/>
                </a:solidFill>
                <a:latin typeface="맑은 고딕" panose="02110004020202020204"/>
              </a:rPr>
              <a:t>로 구현할 핵심 기능 명확화 등</a:t>
            </a: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7B1350C5-8319-6983-B16E-22480553B209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" name="Google Shape;99;p2">
            <a:extLst>
              <a:ext uri="{FF2B5EF4-FFF2-40B4-BE49-F238E27FC236}">
                <a16:creationId xmlns:a16="http://schemas.microsoft.com/office/drawing/2014/main" id="{F7E7F1CC-8A52-054C-1D46-3762F4542CE9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5B08C8C1-2BAB-D8AA-20BE-0327E50B28A8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7CE2EA03-7386-45E6-06B4-031FC4A4B110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27C3F581-9604-F61B-A136-EF77720F32B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DE36F9-BC8E-801E-6E7C-0D03E6A9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1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BD8DB-3443-A102-9C42-2C56691F7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F743A085-6411-0EFC-A699-01660D683A67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6FF1F-0E89-66A7-7227-BC7AA6E81C3C}"/>
              </a:ext>
            </a:extLst>
          </p:cNvPr>
          <p:cNvSpPr txBox="1"/>
          <p:nvPr/>
        </p:nvSpPr>
        <p:spPr>
          <a:xfrm>
            <a:off x="939332" y="1189703"/>
            <a:ext cx="3966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5. </a:t>
            </a:r>
            <a:r>
              <a:rPr lang="ko-KR" altLang="en-US" dirty="0">
                <a:latin typeface="+mj-ea"/>
                <a:ea typeface="+mj-ea"/>
              </a:rPr>
              <a:t>데이터 및 기술 활용 </a:t>
            </a:r>
            <a:r>
              <a:rPr lang="en-US" altLang="ko-KR" dirty="0">
                <a:latin typeface="+mj-ea"/>
                <a:ea typeface="+mj-ea"/>
              </a:rPr>
              <a:t>(Data &amp; Tech)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6E9B4B97-E58C-7529-3DC0-F31DEFF65D1B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FA49E26B-9CE5-618A-B798-389BF794A1C3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 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- 5.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데이터 및 기술 활용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(Data &amp; Tech)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53CA2B-7F81-268B-9F89-96F81CA76BDD}"/>
              </a:ext>
            </a:extLst>
          </p:cNvPr>
          <p:cNvSpPr txBox="1"/>
          <p:nvPr/>
        </p:nvSpPr>
        <p:spPr>
          <a:xfrm>
            <a:off x="2664541" y="1957156"/>
            <a:ext cx="7541342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활용 데이터 종류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데이터 처리 방식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모델</a:t>
            </a:r>
            <a:r>
              <a:rPr lang="en-US" altLang="ko-KR" i="1" dirty="0">
                <a:solidFill>
                  <a:srgbClr val="3C7CDE"/>
                </a:solidFill>
              </a:rPr>
              <a:t>/</a:t>
            </a:r>
            <a:r>
              <a:rPr lang="ko-KR" altLang="en-US" i="1" dirty="0">
                <a:solidFill>
                  <a:srgbClr val="3C7CDE"/>
                </a:solidFill>
              </a:rPr>
              <a:t>라이브러리</a:t>
            </a:r>
            <a:r>
              <a:rPr lang="en-US" altLang="ko-KR" i="1" dirty="0">
                <a:solidFill>
                  <a:srgbClr val="3C7CDE"/>
                </a:solidFill>
              </a:rPr>
              <a:t>/</a:t>
            </a:r>
            <a:r>
              <a:rPr lang="ko-KR" altLang="en-US" i="1" dirty="0">
                <a:solidFill>
                  <a:srgbClr val="3C7CDE"/>
                </a:solidFill>
              </a:rPr>
              <a:t>도구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기술적 제약 및 해결 전략 등</a:t>
            </a: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079A4C84-B810-1D03-C217-CA40A93EBF16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" name="Google Shape;99;p2">
            <a:extLst>
              <a:ext uri="{FF2B5EF4-FFF2-40B4-BE49-F238E27FC236}">
                <a16:creationId xmlns:a16="http://schemas.microsoft.com/office/drawing/2014/main" id="{FEFA25AC-315F-E1A0-5965-0ADA362A1EDC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C3FB278B-321F-4FD4-1029-71569634D73A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4298532A-6309-4CFB-816D-A1D013C9D5D0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4A83B29B-6384-C7B9-B0DB-6ACE6911922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7A87DCD-64A0-C1AB-3174-F4C46EFFC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5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D2E15-49DB-DBA2-9F76-5D086ABD6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89093888-EE73-841E-FF7E-3153D90098AB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5450A-C406-F66D-7246-8B3CE4B5F9FE}"/>
              </a:ext>
            </a:extLst>
          </p:cNvPr>
          <p:cNvSpPr txBox="1"/>
          <p:nvPr/>
        </p:nvSpPr>
        <p:spPr>
          <a:xfrm>
            <a:off x="939332" y="1189703"/>
            <a:ext cx="3927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6. </a:t>
            </a:r>
            <a:r>
              <a:rPr lang="ko-KR" altLang="en-US" dirty="0">
                <a:latin typeface="+mj-ea"/>
                <a:ea typeface="+mj-ea"/>
              </a:rPr>
              <a:t>사용자 시나리오</a:t>
            </a:r>
            <a:r>
              <a:rPr lang="en-US" altLang="ko-KR" dirty="0">
                <a:latin typeface="+mj-ea"/>
                <a:ea typeface="+mj-ea"/>
              </a:rPr>
              <a:t>/</a:t>
            </a:r>
            <a:r>
              <a:rPr lang="ko-KR" altLang="en-US" dirty="0" err="1">
                <a:latin typeface="+mj-ea"/>
                <a:ea typeface="+mj-ea"/>
              </a:rPr>
              <a:t>유즈케이스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(User Scenario)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A66DB5E4-99DB-B891-A402-F82B9BBE8824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BF138AD5-46CB-5ED6-B503-1D82E8C60406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6.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사용자 시나리오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/</a:t>
            </a:r>
            <a:r>
              <a:rPr lang="ko-KR" altLang="en-US" sz="1300" b="1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유즈케이스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(User Scenario)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FEDF22-ED3F-743F-2090-BF83570103E1}"/>
              </a:ext>
            </a:extLst>
          </p:cNvPr>
          <p:cNvSpPr txBox="1"/>
          <p:nvPr/>
        </p:nvSpPr>
        <p:spPr>
          <a:xfrm>
            <a:off x="2664541" y="1957156"/>
            <a:ext cx="7541342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</a:t>
            </a:r>
            <a:r>
              <a:rPr lang="en-US" altLang="ko-KR" b="1" dirty="0">
                <a:solidFill>
                  <a:srgbClr val="3C7CDE"/>
                </a:solidFill>
              </a:rPr>
              <a:t> 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주요 사용자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사용자 행동 흐름</a:t>
            </a:r>
            <a:endParaRPr lang="en-US" altLang="ko-KR" i="1" dirty="0">
              <a:solidFill>
                <a:srgbClr val="3C7CDE"/>
              </a:solidFill>
            </a:endParaRP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4F08504B-62BA-7251-2E25-26E6287BEF1D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" name="Google Shape;99;p2">
            <a:extLst>
              <a:ext uri="{FF2B5EF4-FFF2-40B4-BE49-F238E27FC236}">
                <a16:creationId xmlns:a16="http://schemas.microsoft.com/office/drawing/2014/main" id="{63EA3688-0705-1D30-C6B6-8371FE7270DF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3A377AC2-CD2F-4E5E-BFEF-BC152D4D8A94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DE75EC79-02E8-59C5-C459-D64C66C7424C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ADDEC6D0-1DC9-520B-6922-5931B049566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9C5A4A6-1242-C668-4A8A-4203C1792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8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5D1B5-3FFF-C59F-69EE-822AEA56D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D838C0B-5529-7B58-FED5-6071DAD928C6}"/>
              </a:ext>
            </a:extLst>
          </p:cNvPr>
          <p:cNvSpPr/>
          <p:nvPr/>
        </p:nvSpPr>
        <p:spPr bwMode="auto">
          <a:xfrm>
            <a:off x="564623" y="1012726"/>
            <a:ext cx="11135764" cy="4896457"/>
          </a:xfrm>
          <a:prstGeom prst="rect">
            <a:avLst/>
          </a:prstGeom>
          <a:noFill/>
          <a:ln w="3175" cap="flat" cmpd="sng" algn="ctr">
            <a:solidFill>
              <a:srgbClr val="FFFFFF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rtlCol="0" anchor="t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latinLnBrk="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en-US" altLang="ko-KR" sz="11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CAB4B5-2738-A943-FE29-A76A05493367}"/>
              </a:ext>
            </a:extLst>
          </p:cNvPr>
          <p:cNvSpPr txBox="1"/>
          <p:nvPr/>
        </p:nvSpPr>
        <p:spPr>
          <a:xfrm>
            <a:off x="939332" y="1189703"/>
            <a:ext cx="3927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  <a:ea typeface="+mj-ea"/>
              </a:rPr>
              <a:t>7. </a:t>
            </a:r>
            <a:r>
              <a:rPr lang="ko-KR" altLang="en-US" dirty="0">
                <a:latin typeface="+mj-ea"/>
                <a:ea typeface="+mj-ea"/>
              </a:rPr>
              <a:t>기대 효과 및 향후 확장성 </a:t>
            </a:r>
            <a:r>
              <a:rPr lang="en-US" altLang="ko-KR" dirty="0">
                <a:latin typeface="+mj-ea"/>
                <a:ea typeface="+mj-ea"/>
              </a:rPr>
              <a:t>(Expected Impact)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0" name="직선 연결선 3">
            <a:extLst>
              <a:ext uri="{FF2B5EF4-FFF2-40B4-BE49-F238E27FC236}">
                <a16:creationId xmlns:a16="http://schemas.microsoft.com/office/drawing/2014/main" id="{E9953E83-E407-B61E-5E64-17F3EA50FCB9}"/>
              </a:ext>
            </a:extLst>
          </p:cNvPr>
          <p:cNvCxnSpPr/>
          <p:nvPr/>
        </p:nvCxnSpPr>
        <p:spPr>
          <a:xfrm>
            <a:off x="968477" y="1559035"/>
            <a:ext cx="1025504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02;p2">
            <a:extLst>
              <a:ext uri="{FF2B5EF4-FFF2-40B4-BE49-F238E27FC236}">
                <a16:creationId xmlns:a16="http://schemas.microsoft.com/office/drawing/2014/main" id="{092B5F58-4C29-C5F8-0720-9DFB3E434D6A}"/>
              </a:ext>
            </a:extLst>
          </p:cNvPr>
          <p:cNvSpPr txBox="1"/>
          <p:nvPr/>
        </p:nvSpPr>
        <p:spPr>
          <a:xfrm>
            <a:off x="606000" y="242625"/>
            <a:ext cx="5432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예선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산출물 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 7. </a:t>
            </a:r>
            <a:r>
              <a:rPr lang="ko-KR" altLang="en-US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기대 효과 및 향후 확장성</a:t>
            </a:r>
            <a:r>
              <a:rPr lang="en-US" altLang="ko-KR" sz="13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(Expected Impact)</a:t>
            </a:r>
            <a:endParaRPr sz="13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B945E-9ECE-D3DA-6C68-E94316447AE9}"/>
              </a:ext>
            </a:extLst>
          </p:cNvPr>
          <p:cNvSpPr txBox="1"/>
          <p:nvPr/>
        </p:nvSpPr>
        <p:spPr>
          <a:xfrm>
            <a:off x="2664541" y="1957156"/>
            <a:ext cx="754134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3C7CDE"/>
                </a:solidFill>
              </a:rPr>
              <a:t>[</a:t>
            </a:r>
            <a:r>
              <a:rPr lang="ko-KR" altLang="en-US" sz="1400" b="1" dirty="0">
                <a:solidFill>
                  <a:srgbClr val="3C7CDE"/>
                </a:solidFill>
              </a:rPr>
              <a:t>작성방법</a:t>
            </a:r>
            <a:r>
              <a:rPr lang="en-US" altLang="ko-KR" sz="1400" b="1" dirty="0">
                <a:solidFill>
                  <a:srgbClr val="3C7CDE"/>
                </a:solidFill>
              </a:rPr>
              <a:t>] - </a:t>
            </a:r>
            <a:r>
              <a:rPr lang="ko-KR" altLang="en-US" b="1" dirty="0">
                <a:solidFill>
                  <a:srgbClr val="3C7CDE"/>
                </a:solidFill>
              </a:rPr>
              <a:t>해당 부분은 참고용 안내 문구이며 제거하여도 좋습니다</a:t>
            </a:r>
            <a:r>
              <a:rPr lang="en-US" altLang="ko-KR" b="1" dirty="0">
                <a:solidFill>
                  <a:srgbClr val="3C7CDE"/>
                </a:solidFill>
              </a:rPr>
              <a:t>.</a:t>
            </a:r>
            <a:endParaRPr lang="en-US" altLang="ko-KR" sz="1400" b="1" dirty="0">
              <a:solidFill>
                <a:srgbClr val="3C7CDE"/>
              </a:solidFill>
            </a:endParaRPr>
          </a:p>
          <a:p>
            <a:endParaRPr lang="en-US" altLang="ko-KR" sz="1400" b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현장에서 기대되는 정량</a:t>
            </a:r>
            <a:r>
              <a:rPr lang="en-US" altLang="ko-KR" i="1" dirty="0">
                <a:solidFill>
                  <a:srgbClr val="3C7CDE"/>
                </a:solidFill>
              </a:rPr>
              <a:t> </a:t>
            </a:r>
            <a:r>
              <a:rPr lang="ko-KR" altLang="en-US" i="1" dirty="0">
                <a:solidFill>
                  <a:srgbClr val="3C7CDE"/>
                </a:solidFill>
              </a:rPr>
              <a:t>또는 정성 효과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확장 가능성</a:t>
            </a:r>
            <a:endParaRPr lang="en-US" altLang="ko-KR" i="1" dirty="0">
              <a:solidFill>
                <a:srgbClr val="3C7CD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i="1" dirty="0">
                <a:solidFill>
                  <a:srgbClr val="3C7CDE"/>
                </a:solidFill>
              </a:rPr>
              <a:t>향후 고도화 가능성 등</a:t>
            </a:r>
          </a:p>
        </p:txBody>
      </p:sp>
      <p:cxnSp>
        <p:nvCxnSpPr>
          <p:cNvPr id="2" name="Google Shape;105;p2">
            <a:extLst>
              <a:ext uri="{FF2B5EF4-FFF2-40B4-BE49-F238E27FC236}">
                <a16:creationId xmlns:a16="http://schemas.microsoft.com/office/drawing/2014/main" id="{72B426FE-2A85-BFED-59A8-9822F9722ABB}"/>
              </a:ext>
            </a:extLst>
          </p:cNvPr>
          <p:cNvCxnSpPr/>
          <p:nvPr/>
        </p:nvCxnSpPr>
        <p:spPr>
          <a:xfrm>
            <a:off x="388374" y="6415548"/>
            <a:ext cx="11415300" cy="0"/>
          </a:xfrm>
          <a:prstGeom prst="straightConnector1">
            <a:avLst/>
          </a:prstGeom>
          <a:noFill/>
          <a:ln w="19050" cap="flat" cmpd="sng">
            <a:solidFill>
              <a:srgbClr val="2178B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" name="Google Shape;99;p2">
            <a:extLst>
              <a:ext uri="{FF2B5EF4-FFF2-40B4-BE49-F238E27FC236}">
                <a16:creationId xmlns:a16="http://schemas.microsoft.com/office/drawing/2014/main" id="{4BB48182-34C6-3BEE-3AA6-D59D120B8674}"/>
              </a:ext>
            </a:extLst>
          </p:cNvPr>
          <p:cNvCxnSpPr/>
          <p:nvPr/>
        </p:nvCxnSpPr>
        <p:spPr>
          <a:xfrm>
            <a:off x="388374" y="599767"/>
            <a:ext cx="11415252" cy="0"/>
          </a:xfrm>
          <a:prstGeom prst="straightConnector1">
            <a:avLst/>
          </a:prstGeom>
          <a:noFill/>
          <a:ln w="19050" cap="flat" cmpd="sng">
            <a:solidFill>
              <a:srgbClr val="204B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01;p2">
            <a:extLst>
              <a:ext uri="{FF2B5EF4-FFF2-40B4-BE49-F238E27FC236}">
                <a16:creationId xmlns:a16="http://schemas.microsoft.com/office/drawing/2014/main" id="{60DD28D2-AA4F-BDB2-A975-8313F18BD5AD}"/>
              </a:ext>
            </a:extLst>
          </p:cNvPr>
          <p:cNvSpPr/>
          <p:nvPr/>
        </p:nvSpPr>
        <p:spPr>
          <a:xfrm>
            <a:off x="462750" y="371175"/>
            <a:ext cx="125700" cy="127800"/>
          </a:xfrm>
          <a:prstGeom prst="rect">
            <a:avLst/>
          </a:prstGeom>
          <a:solidFill>
            <a:srgbClr val="2691C5"/>
          </a:solidFill>
          <a:ln>
            <a:solidFill>
              <a:srgbClr val="FFFFF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C7CD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Google Shape;100;p2">
            <a:extLst>
              <a:ext uri="{FF2B5EF4-FFF2-40B4-BE49-F238E27FC236}">
                <a16:creationId xmlns:a16="http://schemas.microsoft.com/office/drawing/2014/main" id="{A38C2A3A-1116-CB84-87A3-7D297146A592}"/>
              </a:ext>
            </a:extLst>
          </p:cNvPr>
          <p:cNvSpPr txBox="1"/>
          <p:nvPr/>
        </p:nvSpPr>
        <p:spPr>
          <a:xfrm>
            <a:off x="9966782" y="211942"/>
            <a:ext cx="1866339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000"/>
              <a:buFont typeface="Arial"/>
              <a:buNone/>
            </a:pP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JB</a:t>
            </a:r>
            <a:r>
              <a:rPr lang="ko-KR" altLang="en-US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금융그룹 </a:t>
            </a:r>
            <a:r>
              <a:rPr lang="en-US" altLang="ko-KR" sz="1000" b="1" i="0" u="none" strike="noStrike" cap="none" dirty="0" err="1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Fin:AI</a:t>
            </a:r>
            <a:r>
              <a:rPr lang="en-US" altLang="ko-KR" sz="1000" b="1" i="0" u="none" strike="noStrike" cap="none" dirty="0">
                <a:solidFill>
                  <a:srgbClr val="AEAEAE"/>
                </a:solidFill>
                <a:latin typeface="Malgun Gothic"/>
                <a:ea typeface="Malgun Gothic"/>
                <a:cs typeface="Malgun Gothic"/>
                <a:sym typeface="Malgun Gothic"/>
              </a:rPr>
              <a:t> Challenge</a:t>
            </a:r>
            <a:endParaRPr dirty="0">
              <a:solidFill>
                <a:srgbClr val="AEAEAE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1FC3F817-B0A9-AE3C-6E77-6617FE62666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95670" y="6464707"/>
            <a:ext cx="1007955" cy="353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4CF8A7C-3BAD-7322-7C02-7E75424A8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0" y="6542046"/>
            <a:ext cx="1125182" cy="18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6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377</Words>
  <Application>Microsoft Office PowerPoint</Application>
  <PresentationFormat>와이드스크린</PresentationFormat>
  <Paragraphs>66</Paragraphs>
  <Slides>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Pretendard_KR</vt:lpstr>
      <vt:lpstr>Malgun Gothic</vt:lpstr>
      <vt:lpstr>Malgun Gothic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Dacon io</dc:creator>
  <cp:lastModifiedBy>Dacon io</cp:lastModifiedBy>
  <cp:revision>47</cp:revision>
  <dcterms:created xsi:type="dcterms:W3CDTF">2024-05-21T00:00:56Z</dcterms:created>
  <dcterms:modified xsi:type="dcterms:W3CDTF">2026-05-11T00:07:25Z</dcterms:modified>
</cp:coreProperties>
</file>