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7A43732-219E-4773-AEE6-7331DB972763}">
  <a:tblStyle styleId="{97A43732-219E-4773-AEE6-7331DB972763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0"/>
  </p:normalViewPr>
  <p:slideViewPr>
    <p:cSldViewPr snapToGrid="0">
      <p:cViewPr varScale="1">
        <p:scale>
          <a:sx n="116" d="100"/>
          <a:sy n="116" d="100"/>
        </p:scale>
        <p:origin x="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>
            <a:extLst>
              <a:ext uri="{FF2B5EF4-FFF2-40B4-BE49-F238E27FC236}">
                <a16:creationId xmlns:a16="http://schemas.microsoft.com/office/drawing/2014/main" id="{D43F976E-03C4-4021-AE11-CF32427C45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>
              <a:spcBef>
                <a:spcPts val="0"/>
              </a:spcBef>
              <a:spcAft>
                <a:spcPts val="0"/>
              </a:spcAft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>
            <a:extLst>
              <a:ext uri="{FF2B5EF4-FFF2-40B4-BE49-F238E27FC236}">
                <a16:creationId xmlns:a16="http://schemas.microsoft.com/office/drawing/2014/main" id="{C3502992-4EF9-4994-BB1B-A90891BE0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2400"/>
            </a:lvl1pPr>
            <a:lvl2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2000"/>
            </a:lvl2pPr>
            <a:lvl3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800"/>
            </a:lvl3pPr>
            <a:lvl4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/>
            </a:lvl4pPr>
            <a:lvl5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/>
            </a:lvl5pPr>
            <a:lvl6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/>
            </a:lvl6pPr>
            <a:lvl7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/>
            </a:lvl7pPr>
            <a:lvl8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/>
            </a:lvl8pPr>
            <a:lvl9pPr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>
            <a:extLst>
              <a:ext uri="{FF2B5EF4-FFF2-40B4-BE49-F238E27FC236}">
                <a16:creationId xmlns:a16="http://schemas.microsoft.com/office/drawing/2014/main" id="{0F1D35D3-160A-4216-9F78-A725102E4D6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>
            <a:extLst>
              <a:ext uri="{FF2B5EF4-FFF2-40B4-BE49-F238E27FC236}">
                <a16:creationId xmlns:a16="http://schemas.microsoft.com/office/drawing/2014/main" id="{767152CD-DC30-4E7B-87DE-1FC18B1F268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>
            <a:extLst>
              <a:ext uri="{FF2B5EF4-FFF2-40B4-BE49-F238E27FC236}">
                <a16:creationId xmlns:a16="http://schemas.microsoft.com/office/drawing/2014/main" id="{7C7FF883-EF02-477E-9B32-B2FF27DACFB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>
            <a:extLst>
              <a:ext uri="{FF2B5EF4-FFF2-40B4-BE49-F238E27FC236}">
                <a16:creationId xmlns:a16="http://schemas.microsoft.com/office/drawing/2014/main" id="{B47C11B9-B030-41BF-A2E8-05F0929CB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>
              <a:spcBef>
                <a:spcPts val="0"/>
              </a:spcBef>
              <a:spcAft>
                <a:spcPts val="0"/>
              </a:spcAft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>
            <a:extLst>
              <a:ext uri="{FF2B5EF4-FFF2-40B4-BE49-F238E27FC236}">
                <a16:creationId xmlns:a16="http://schemas.microsoft.com/office/drawing/2014/main" id="{39139773-F131-405E-91DB-4FE1A5FF7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2400">
                <a:solidFill>
                  <a:srgbClr val="757575"/>
                </a:solidFill>
              </a:defRPr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2000">
                <a:solidFill>
                  <a:srgbClr val="757575"/>
                </a:solidFill>
              </a:defRPr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800">
                <a:solidFill>
                  <a:srgbClr val="757575"/>
                </a:solidFill>
              </a:defRPr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>
                <a:solidFill>
                  <a:srgbClr val="757575"/>
                </a:solidFill>
              </a:defRPr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>
                <a:solidFill>
                  <a:srgbClr val="757575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>
                <a:solidFill>
                  <a:srgbClr val="757575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>
                <a:solidFill>
                  <a:srgbClr val="757575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>
                <a:solidFill>
                  <a:srgbClr val="757575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>
            <a:extLst>
              <a:ext uri="{FF2B5EF4-FFF2-40B4-BE49-F238E27FC236}">
                <a16:creationId xmlns:a16="http://schemas.microsoft.com/office/drawing/2014/main" id="{D0745465-9829-4B5E-83BD-F22DD7965E1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>
            <a:extLst>
              <a:ext uri="{FF2B5EF4-FFF2-40B4-BE49-F238E27FC236}">
                <a16:creationId xmlns:a16="http://schemas.microsoft.com/office/drawing/2014/main" id="{30E343C6-F0F2-4D21-AF8C-61FC4A214F8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>
            <a:extLst>
              <a:ext uri="{FF2B5EF4-FFF2-40B4-BE49-F238E27FC236}">
                <a16:creationId xmlns:a16="http://schemas.microsoft.com/office/drawing/2014/main" id="{D5D97858-C2E1-43AD-A12E-E8F9E1D16CF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>
            <a:extLst>
              <a:ext uri="{FF2B5EF4-FFF2-40B4-BE49-F238E27FC236}">
                <a16:creationId xmlns:a16="http://schemas.microsoft.com/office/drawing/2014/main" id="{9A1F5219-45DC-41BA-855E-0641A1852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>
            <a:extLst>
              <a:ext uri="{FF2B5EF4-FFF2-40B4-BE49-F238E27FC236}">
                <a16:creationId xmlns:a16="http://schemas.microsoft.com/office/drawing/2014/main" id="{EA7DBE77-74E2-4929-8F34-19778EAC9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>
            <a:extLst>
              <a:ext uri="{FF2B5EF4-FFF2-40B4-BE49-F238E27FC236}">
                <a16:creationId xmlns:a16="http://schemas.microsoft.com/office/drawing/2014/main" id="{747CC00E-0253-4598-A904-89BB612B84C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>
            <a:extLst>
              <a:ext uri="{FF2B5EF4-FFF2-40B4-BE49-F238E27FC236}">
                <a16:creationId xmlns:a16="http://schemas.microsoft.com/office/drawing/2014/main" id="{0DFD3125-DFE8-4CDB-B6EB-CFA661C013FF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>
            <a:extLst>
              <a:ext uri="{FF2B5EF4-FFF2-40B4-BE49-F238E27FC236}">
                <a16:creationId xmlns:a16="http://schemas.microsoft.com/office/drawing/2014/main" id="{0CADFCCB-C133-486F-AE90-02EE74B8B3A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>
            <a:extLst>
              <a:ext uri="{FF2B5EF4-FFF2-40B4-BE49-F238E27FC236}">
                <a16:creationId xmlns:a16="http://schemas.microsoft.com/office/drawing/2014/main" id="{8E067876-F1BE-42A7-B8F8-2AEF061B612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>
            <a:extLst>
              <a:ext uri="{FF2B5EF4-FFF2-40B4-BE49-F238E27FC236}">
                <a16:creationId xmlns:a16="http://schemas.microsoft.com/office/drawing/2014/main" id="{8A874D9B-C6BF-4D53-B3ED-12384E8B5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>
            <a:extLst>
              <a:ext uri="{FF2B5EF4-FFF2-40B4-BE49-F238E27FC236}">
                <a16:creationId xmlns:a16="http://schemas.microsoft.com/office/drawing/2014/main" id="{411B361C-4CA1-48CB-A7EE-FB8BBF563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2400" b="1"/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2000" b="1"/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800" b="1"/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>
            <a:extLst>
              <a:ext uri="{FF2B5EF4-FFF2-40B4-BE49-F238E27FC236}">
                <a16:creationId xmlns:a16="http://schemas.microsoft.com/office/drawing/2014/main" id="{A47A7033-EA00-45ED-9FCA-1BA99C9DDF8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>
            <a:extLst>
              <a:ext uri="{FF2B5EF4-FFF2-40B4-BE49-F238E27FC236}">
                <a16:creationId xmlns:a16="http://schemas.microsoft.com/office/drawing/2014/main" id="{AF785C25-A308-44FD-ADF6-742AA77BE27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2400" b="1"/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2000" b="1"/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800" b="1"/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>
            <a:extLst>
              <a:ext uri="{FF2B5EF4-FFF2-40B4-BE49-F238E27FC236}">
                <a16:creationId xmlns:a16="http://schemas.microsoft.com/office/drawing/2014/main" id="{3A8BCFED-5AD8-4432-89C8-F66B32644776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>
            <a:extLst>
              <a:ext uri="{FF2B5EF4-FFF2-40B4-BE49-F238E27FC236}">
                <a16:creationId xmlns:a16="http://schemas.microsoft.com/office/drawing/2014/main" id="{F0AA51E9-B918-455D-A1B3-CF3C82759D4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>
            <a:extLst>
              <a:ext uri="{FF2B5EF4-FFF2-40B4-BE49-F238E27FC236}">
                <a16:creationId xmlns:a16="http://schemas.microsoft.com/office/drawing/2014/main" id="{EDA523A6-9ADF-4612-A8EA-E52BA7E33BE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>
            <a:extLst>
              <a:ext uri="{FF2B5EF4-FFF2-40B4-BE49-F238E27FC236}">
                <a16:creationId xmlns:a16="http://schemas.microsoft.com/office/drawing/2014/main" id="{2CD7695E-396D-4BC0-BFB0-733E3CAE68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>
            <a:extLst>
              <a:ext uri="{FF2B5EF4-FFF2-40B4-BE49-F238E27FC236}">
                <a16:creationId xmlns:a16="http://schemas.microsoft.com/office/drawing/2014/main" id="{129DD97B-6DED-42F4-88F9-44F8C4666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>
            <a:extLst>
              <a:ext uri="{FF2B5EF4-FFF2-40B4-BE49-F238E27FC236}">
                <a16:creationId xmlns:a16="http://schemas.microsoft.com/office/drawing/2014/main" id="{5CEB85B1-079E-4538-A3D3-0ADC658A782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>
            <a:extLst>
              <a:ext uri="{FF2B5EF4-FFF2-40B4-BE49-F238E27FC236}">
                <a16:creationId xmlns:a16="http://schemas.microsoft.com/office/drawing/2014/main" id="{5FD31133-7FD9-4C23-A2E9-BF37654A98C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>
            <a:extLst>
              <a:ext uri="{FF2B5EF4-FFF2-40B4-BE49-F238E27FC236}">
                <a16:creationId xmlns:a16="http://schemas.microsoft.com/office/drawing/2014/main" id="{C3DBDFFA-0725-4063-8722-35F8AB39BDD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>
            <a:extLst>
              <a:ext uri="{FF2B5EF4-FFF2-40B4-BE49-F238E27FC236}">
                <a16:creationId xmlns:a16="http://schemas.microsoft.com/office/drawing/2014/main" id="{F9FC97F4-CEC2-4F4C-9950-3F39C35D416C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>
            <a:extLst>
              <a:ext uri="{FF2B5EF4-FFF2-40B4-BE49-F238E27FC236}">
                <a16:creationId xmlns:a16="http://schemas.microsoft.com/office/drawing/2014/main" id="{04EFA55A-98E7-49C0-95EF-3A870C7DDEA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>
            <a:extLst>
              <a:ext uri="{FF2B5EF4-FFF2-40B4-BE49-F238E27FC236}">
                <a16:creationId xmlns:a16="http://schemas.microsoft.com/office/drawing/2014/main" id="{02474604-AC9B-4128-9D0F-A3627781120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>
            <a:extLst>
              <a:ext uri="{FF2B5EF4-FFF2-40B4-BE49-F238E27FC236}">
                <a16:creationId xmlns:a16="http://schemas.microsoft.com/office/drawing/2014/main" id="{E4C3A014-DCC4-4EDF-AF9C-3B75AF42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spcBef>
                <a:spcPts val="0"/>
              </a:spcBef>
              <a:spcAft>
                <a:spcPts val="0"/>
              </a:spcAft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>
            <a:extLst>
              <a:ext uri="{FF2B5EF4-FFF2-40B4-BE49-F238E27FC236}">
                <a16:creationId xmlns:a16="http://schemas.microsoft.com/office/drawing/2014/main" id="{827C85C4-B3B2-4D8B-BE38-AE2B14BC3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har char="•"/>
              <a:defRPr sz="3200"/>
            </a:lvl1pPr>
            <a:lvl2pPr marL="914400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800"/>
            </a:lvl2pPr>
            <a:lvl3pPr marL="1371600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400"/>
            </a:lvl3pPr>
            <a:lvl4pPr marL="18288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000"/>
            </a:lvl4pPr>
            <a:lvl5pPr marL="22860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000"/>
            </a:lvl5pPr>
            <a:lvl6pPr marL="27432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000"/>
            </a:lvl6pPr>
            <a:lvl7pPr marL="32004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000"/>
            </a:lvl7pPr>
            <a:lvl8pPr marL="36576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000"/>
            </a:lvl8pPr>
            <a:lvl9pPr marL="41148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5">
            <a:extLst>
              <a:ext uri="{FF2B5EF4-FFF2-40B4-BE49-F238E27FC236}">
                <a16:creationId xmlns:a16="http://schemas.microsoft.com/office/drawing/2014/main" id="{8C2138EC-877B-444D-9D05-5020782216E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600"/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200"/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5">
            <a:extLst>
              <a:ext uri="{FF2B5EF4-FFF2-40B4-BE49-F238E27FC236}">
                <a16:creationId xmlns:a16="http://schemas.microsoft.com/office/drawing/2014/main" id="{8D9D35F8-044D-4FDE-B4D4-1FE35E852910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>
            <a:extLst>
              <a:ext uri="{FF2B5EF4-FFF2-40B4-BE49-F238E27FC236}">
                <a16:creationId xmlns:a16="http://schemas.microsoft.com/office/drawing/2014/main" id="{5CE87D36-51CC-4F05-9E2C-823E5A89A37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>
            <a:extLst>
              <a:ext uri="{FF2B5EF4-FFF2-40B4-BE49-F238E27FC236}">
                <a16:creationId xmlns:a16="http://schemas.microsoft.com/office/drawing/2014/main" id="{850EF542-0D32-4CF9-AAFA-7E677863E83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>
            <a:extLst>
              <a:ext uri="{FF2B5EF4-FFF2-40B4-BE49-F238E27FC236}">
                <a16:creationId xmlns:a16="http://schemas.microsoft.com/office/drawing/2014/main" id="{4B881F13-5976-43EF-AADB-D887E09C0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spcBef>
                <a:spcPts val="0"/>
              </a:spcBef>
              <a:spcAft>
                <a:spcPts val="0"/>
              </a:spcAft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>
            <a:extLst>
              <a:ext uri="{FF2B5EF4-FFF2-40B4-BE49-F238E27FC236}">
                <a16:creationId xmlns:a16="http://schemas.microsoft.com/office/drawing/2014/main" id="{44B2752B-0962-4B58-9B9C-AE4C0FD41C60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>
            <a:extLst>
              <a:ext uri="{FF2B5EF4-FFF2-40B4-BE49-F238E27FC236}">
                <a16:creationId xmlns:a16="http://schemas.microsoft.com/office/drawing/2014/main" id="{BCC8A0FC-BBF7-4A21-BC97-8C77AAB34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600"/>
            </a:lvl1pPr>
            <a:lvl2pPr marL="914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400"/>
            </a:lvl2pPr>
            <a:lvl3pPr marL="1371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200"/>
            </a:lvl3pPr>
            <a:lvl4pPr marL="1828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4pPr>
            <a:lvl5pPr marL="22860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5pPr>
            <a:lvl6pPr marL="27432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6pPr>
            <a:lvl7pPr marL="32004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7pPr>
            <a:lvl8pPr marL="36576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8pPr>
            <a:lvl9pPr marL="411480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6">
            <a:extLst>
              <a:ext uri="{FF2B5EF4-FFF2-40B4-BE49-F238E27FC236}">
                <a16:creationId xmlns:a16="http://schemas.microsoft.com/office/drawing/2014/main" id="{CF0B8A79-9C8D-4808-9AB2-2BD7F3BF4F3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>
            <a:extLst>
              <a:ext uri="{FF2B5EF4-FFF2-40B4-BE49-F238E27FC236}">
                <a16:creationId xmlns:a16="http://schemas.microsoft.com/office/drawing/2014/main" id="{225166B2-964F-4A84-A495-85F3AB39767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>
            <a:extLst>
              <a:ext uri="{FF2B5EF4-FFF2-40B4-BE49-F238E27FC236}">
                <a16:creationId xmlns:a16="http://schemas.microsoft.com/office/drawing/2014/main" id="{9B888530-D6E1-4F58-B120-3F6B25BAFC1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>
            <a:extLst>
              <a:ext uri="{FF2B5EF4-FFF2-40B4-BE49-F238E27FC236}">
                <a16:creationId xmlns:a16="http://schemas.microsoft.com/office/drawing/2014/main" id="{637424C3-A8D7-4AAC-82F0-36591865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>
            <a:extLst>
              <a:ext uri="{FF2B5EF4-FFF2-40B4-BE49-F238E27FC236}">
                <a16:creationId xmlns:a16="http://schemas.microsoft.com/office/drawing/2014/main" id="{0E4CF663-6FBA-4039-BC47-B26F372DF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>
            <a:extLst>
              <a:ext uri="{FF2B5EF4-FFF2-40B4-BE49-F238E27FC236}">
                <a16:creationId xmlns:a16="http://schemas.microsoft.com/office/drawing/2014/main" id="{01AB688D-460D-4C98-BCFD-7B9A70E5E39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>
            <a:extLst>
              <a:ext uri="{FF2B5EF4-FFF2-40B4-BE49-F238E27FC236}">
                <a16:creationId xmlns:a16="http://schemas.microsoft.com/office/drawing/2014/main" id="{FED18F07-25C0-4671-A75E-7170618E166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12746E0A-D67B-4B65-9923-A118F822936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>
            <a:extLst>
              <a:ext uri="{FF2B5EF4-FFF2-40B4-BE49-F238E27FC236}">
                <a16:creationId xmlns:a16="http://schemas.microsoft.com/office/drawing/2014/main" id="{47CADDE7-55BC-4388-B704-836733F32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>
            <a:extLst>
              <a:ext uri="{FF2B5EF4-FFF2-40B4-BE49-F238E27FC236}">
                <a16:creationId xmlns:a16="http://schemas.microsoft.com/office/drawing/2014/main" id="{F86E7CB2-8F23-4406-8CFF-CF55319DD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har char="•"/>
              <a:defRPr/>
            </a:lvl1pPr>
            <a:lvl2pPr marL="914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2pPr>
            <a:lvl3pPr marL="1371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>
            <a:extLst>
              <a:ext uri="{FF2B5EF4-FFF2-40B4-BE49-F238E27FC236}">
                <a16:creationId xmlns:a16="http://schemas.microsoft.com/office/drawing/2014/main" id="{B6702FCE-A7E7-42C3-A8A4-A18A32928D4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>
            <a:extLst>
              <a:ext uri="{FF2B5EF4-FFF2-40B4-BE49-F238E27FC236}">
                <a16:creationId xmlns:a16="http://schemas.microsoft.com/office/drawing/2014/main" id="{7B1580CB-E661-4FDB-A940-C58D946F524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>
            <a:extLst>
              <a:ext uri="{FF2B5EF4-FFF2-40B4-BE49-F238E27FC236}">
                <a16:creationId xmlns:a16="http://schemas.microsoft.com/office/drawing/2014/main" id="{637861BE-9C37-4638-BEF2-CD2BFFB887C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>
            <a:extLst>
              <a:ext uri="{FF2B5EF4-FFF2-40B4-BE49-F238E27FC236}">
                <a16:creationId xmlns:a16="http://schemas.microsoft.com/office/drawing/2014/main" id="{96DB2D43-C681-426A-82F4-C8E1612AB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4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1pPr>
            <a:lvl2pPr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>
            <a:extLst>
              <a:ext uri="{FF2B5EF4-FFF2-40B4-BE49-F238E27FC236}">
                <a16:creationId xmlns:a16="http://schemas.microsoft.com/office/drawing/2014/main" id="{973774DD-5C39-4422-8A89-752268B56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normAutofit/>
          </a:bodyPr>
          <a:lstStyle>
            <a:lvl1pPr marL="45720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har char="•"/>
              <a:defRPr sz="2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1pPr>
            <a:lvl2pPr marL="914400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4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2pPr>
            <a:lvl3pPr marL="1371600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20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3pPr>
            <a:lvl4pPr marL="1828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4pPr>
            <a:lvl5pPr marL="22860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5pPr>
            <a:lvl6pPr marL="27432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6pPr>
            <a:lvl7pPr marL="32004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7pPr>
            <a:lvl8pPr marL="36576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8pPr>
            <a:lvl9pPr marL="4114800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har char="•"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9pPr>
          </a:lstStyle>
          <a:p>
            <a:endParaRPr/>
          </a:p>
        </p:txBody>
      </p:sp>
      <p:sp>
        <p:nvSpPr>
          <p:cNvPr id="12" name="Google Shape;12;p7">
            <a:extLst>
              <a:ext uri="{FF2B5EF4-FFF2-40B4-BE49-F238E27FC236}">
                <a16:creationId xmlns:a16="http://schemas.microsoft.com/office/drawing/2014/main" id="{3496D5AE-45C8-46C6-83E9-7A17F5E9848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9pPr>
          </a:lstStyle>
          <a:p>
            <a:endParaRPr/>
          </a:p>
        </p:txBody>
      </p:sp>
      <p:sp>
        <p:nvSpPr>
          <p:cNvPr id="13" name="Google Shape;13;p7">
            <a:extLst>
              <a:ext uri="{FF2B5EF4-FFF2-40B4-BE49-F238E27FC236}">
                <a16:creationId xmlns:a16="http://schemas.microsoft.com/office/drawing/2014/main" id="{7405C552-4F90-47C1-A40A-EFE69C0CC3A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1pPr>
            <a:lvl2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2pPr>
            <a:lvl3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3pPr>
            <a:lvl4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4pPr>
            <a:lvl5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5pPr>
            <a:lvl6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6pPr>
            <a:lvl7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7pPr>
            <a:lvl8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8pPr>
            <a:lvl9pPr algn="l">
              <a:spcBef>
                <a:spcPts val="0"/>
              </a:spcBef>
              <a:spcAft>
                <a:spcPts val="0"/>
              </a:spcAft>
              <a:buNone/>
              <a:defRPr sz="1800" b="0" i="0" u="non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</a:defRPr>
            </a:lvl9pPr>
          </a:lstStyle>
          <a:p>
            <a:endParaRPr/>
          </a:p>
        </p:txBody>
      </p:sp>
      <p:sp>
        <p:nvSpPr>
          <p:cNvPr id="14" name="Google Shape;14;p7">
            <a:extLst>
              <a:ext uri="{FF2B5EF4-FFF2-40B4-BE49-F238E27FC236}">
                <a16:creationId xmlns:a16="http://schemas.microsoft.com/office/drawing/2014/main" id="{C0877448-5BD5-4FDF-8001-89778AF4DA3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>
            <a:lvl1pPr marL="0" indent="0" algn="r">
              <a:spcBef>
                <a:spcPts val="0"/>
              </a:spcBef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1pPr>
            <a:lvl2pPr marL="0" indent="0" algn="r">
              <a:spcBef>
                <a:spcPts val="0"/>
              </a:spcBef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2pPr>
            <a:lvl3pPr marL="0" indent="0" algn="r">
              <a:spcBef>
                <a:spcPts val="0"/>
              </a:spcBef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3pPr>
            <a:lvl4pPr marL="0" indent="0" algn="r">
              <a:spcBef>
                <a:spcPts val="0"/>
              </a:spcBef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4pPr>
            <a:lvl5pPr marL="0" indent="0" algn="r">
              <a:spcBef>
                <a:spcPts val="0"/>
              </a:spcBef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5pPr>
            <a:lvl6pPr marL="0" indent="0" algn="r">
              <a:spcBef>
                <a:spcPts val="0"/>
              </a:spcBef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6pPr>
            <a:lvl7pPr marL="0" indent="0" algn="r">
              <a:spcBef>
                <a:spcPts val="0"/>
              </a:spcBef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7pPr>
            <a:lvl8pPr marL="0" indent="0" algn="r">
              <a:spcBef>
                <a:spcPts val="0"/>
              </a:spcBef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8pPr>
            <a:lvl9pPr marL="0" indent="0" algn="r">
              <a:spcBef>
                <a:spcPts val="0"/>
              </a:spcBef>
              <a:buNone/>
              <a:defRPr sz="1200" b="0" i="0" u="none" cap="none">
                <a:solidFill>
                  <a:srgbClr val="757575"/>
                </a:solidFill>
                <a:latin typeface="Malgun Gothic"/>
                <a:ea typeface="Malgun Gothic"/>
                <a:cs typeface="Malgun Gothic"/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855D602-FD2D-4F0A-09B8-7C6BB0015770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297510" y="6455062"/>
            <a:ext cx="1371600" cy="266413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algn="l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1" name="Google Shape;90;p1"/>
          <p:cNvCxnSpPr/>
          <p:nvPr/>
        </p:nvCxnSpPr>
        <p:spPr>
          <a:xfrm>
            <a:off x="388374" y="6415548"/>
            <a:ext cx="11415252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cxnSp>
        <p:nvCxnSpPr>
          <p:cNvPr id="1022" name="Google Shape;90;p1"/>
          <p:cNvCxnSpPr/>
          <p:nvPr/>
        </p:nvCxnSpPr>
        <p:spPr>
          <a:xfrm>
            <a:off x="388374" y="364575"/>
            <a:ext cx="11415252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88" name="Google Shape;88;p1">
            <a:extLst>
              <a:ext uri="{FF2B5EF4-FFF2-40B4-BE49-F238E27FC236}">
                <a16:creationId xmlns:a16="http://schemas.microsoft.com/office/drawing/2014/main" id="{A348E4FE-D39F-4965-9FEF-1651C969C6D4}"/>
              </a:ext>
            </a:extLst>
          </p:cNvPr>
          <p:cNvSpPr>
            <a:spLocks noGrp="1"/>
          </p:cNvSpPr>
          <p:nvPr/>
        </p:nvSpPr>
        <p:spPr>
          <a:xfrm>
            <a:off x="1501950" y="1882817"/>
            <a:ext cx="9188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>
            <a:spAutoFit/>
          </a:bodyPr>
          <a:lstStyle/>
          <a:p>
            <a:pPr algn="ctr">
              <a:buNone/>
            </a:pPr>
            <a:r>
              <a:rPr sz="3600"/>
              <a:t>국부펀드 KIC, AI 에이전트 공모전</a:t>
            </a:r>
          </a:p>
        </p:txBody>
      </p:sp>
      <p:cxnSp>
        <p:nvCxnSpPr>
          <p:cNvPr id="1024" name="Google Shape;94;p1"/>
          <p:cNvCxnSpPr/>
          <p:nvPr/>
        </p:nvCxnSpPr>
        <p:spPr>
          <a:xfrm>
            <a:off x="2310450" y="2662599"/>
            <a:ext cx="7571100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2828BAC-3C3C-DF73-B73D-81DE933F7260}"/>
              </a:ext>
            </a:extLst>
          </p:cNvPr>
          <p:cNvSpPr>
            <a:spLocks noGrp="1"/>
          </p:cNvSpPr>
          <p:nvPr/>
        </p:nvSpPr>
        <p:spPr>
          <a:xfrm>
            <a:off x="3524862" y="2851573"/>
            <a:ext cx="51422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000" dirty="0" err="1"/>
              <a:t>예선</a:t>
            </a:r>
            <a:r>
              <a:rPr sz="2000" dirty="0"/>
              <a:t> AI Agent </a:t>
            </a:r>
            <a:r>
              <a:rPr sz="2000" dirty="0" err="1"/>
              <a:t>기획서</a:t>
            </a:r>
            <a:endParaRPr sz="2000" dirty="0"/>
          </a:p>
        </p:txBody>
      </p:sp>
      <p:graphicFrame>
        <p:nvGraphicFramePr>
          <p:cNvPr id="1028" name="표 8"/>
          <p:cNvGraphicFramePr/>
          <p:nvPr>
            <p:extLst>
              <p:ext uri="{D42A27DB-BD31-4B8C-83A1-F6EECF244321}">
                <p14:modId xmlns:p14="http://schemas.microsoft.com/office/powerpoint/2010/main" val="3624984282"/>
              </p:ext>
            </p:extLst>
          </p:nvPr>
        </p:nvGraphicFramePr>
        <p:xfrm>
          <a:off x="3386667" y="4215110"/>
          <a:ext cx="5418666" cy="13484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2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6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4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t>팀명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i="1" dirty="0" err="1">
                          <a:solidFill>
                            <a:srgbClr val="0070C0"/>
                          </a:solidFill>
                        </a:rPr>
                        <a:t>참가</a:t>
                      </a:r>
                      <a:r>
                        <a:rPr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i="1" dirty="0" err="1">
                          <a:solidFill>
                            <a:srgbClr val="0070C0"/>
                          </a:solidFill>
                        </a:rPr>
                        <a:t>접수</a:t>
                      </a:r>
                      <a:r>
                        <a:rPr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i="1" dirty="0" err="1">
                          <a:solidFill>
                            <a:srgbClr val="0070C0"/>
                          </a:solidFill>
                        </a:rPr>
                        <a:t>시</a:t>
                      </a:r>
                      <a:r>
                        <a:rPr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i="1" dirty="0" err="1">
                          <a:solidFill>
                            <a:srgbClr val="0070C0"/>
                          </a:solidFill>
                        </a:rPr>
                        <a:t>등록한</a:t>
                      </a:r>
                      <a:r>
                        <a:rPr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i="1" dirty="0" err="1">
                          <a:solidFill>
                            <a:srgbClr val="0070C0"/>
                          </a:solidFill>
                        </a:rPr>
                        <a:t>팀명</a:t>
                      </a:r>
                      <a:endParaRPr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4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dirty="0"/>
                        <a:t>팀장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i="1" dirty="0" err="1">
                          <a:solidFill>
                            <a:srgbClr val="0070C0"/>
                          </a:solidFill>
                        </a:rPr>
                        <a:t>성명</a:t>
                      </a:r>
                      <a:endParaRPr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4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dirty="0" err="1"/>
                        <a:t>팀원</a:t>
                      </a:r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i="1" dirty="0" err="1">
                          <a:solidFill>
                            <a:srgbClr val="0070C0"/>
                          </a:solidFill>
                        </a:rPr>
                        <a:t>성명</a:t>
                      </a:r>
                      <a:endParaRPr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01" name="Auto Slide Number">
            <a:extLst>
              <a:ext uri="{FF2B5EF4-FFF2-40B4-BE49-F238E27FC236}">
                <a16:creationId xmlns:a16="http://schemas.microsoft.com/office/drawing/2014/main" id="{4A58937D-3246-4958-9319-0AE8941549E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AD75FED6-38D0-DE9C-92C0-6E7FA635581C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1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12" name="Auto Slide Number">
            <a:extLst>
              <a:ext uri="{FF2B5EF4-FFF2-40B4-BE49-F238E27FC236}">
                <a16:creationId xmlns:a16="http://schemas.microsoft.com/office/drawing/2014/main" id="{04A42635-1359-44F0-A662-5E09779915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AD75FED6-38D0-DE9C-92C0-6E7FA635581C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1</a:t>
            </a:fld>
            <a:endParaRPr sz="1000"/>
          </a:p>
        </p:txBody>
      </p:sp>
    </p:spTree>
    <p:extLst>
      <p:ext uri="{BB962C8B-B14F-4D97-AF65-F5344CB8AC3E}">
        <p14:creationId xmlns:p14="http://schemas.microsoft.com/office/powerpoint/2010/main" val="960433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92D8A6A-BAA6-9096-B1E5-F048C86014FA}"/>
              </a:ext>
            </a:extLst>
          </p:cNvPr>
          <p:cNvSpPr>
            <a:spLocks noGrp="1"/>
          </p:cNvSpPr>
          <p:nvPr/>
        </p:nvSpPr>
        <p:spPr>
          <a:xfrm>
            <a:off x="564623" y="1012726"/>
            <a:ext cx="11135764" cy="4896457"/>
          </a:xfrm>
          <a:prstGeom prst="rect">
            <a:avLst/>
          </a:prstGeom>
          <a:noFill/>
          <a:ln w="3175" cmpd="sng">
            <a:solidFill>
              <a:srgbClr val="FFFFFF">
                <a:lumMod val="75000"/>
              </a:srgbClr>
            </a:solidFill>
            <a:prstDash val="solid"/>
          </a:ln>
        </p:spPr>
        <p:txBody>
          <a:bodyPr anchor="t"/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171450" indent="-171450">
              <a:lnSpc>
                <a:spcPct val="114000"/>
              </a:lnSpc>
              <a:spcAft>
                <a:spcPts val="400"/>
              </a:spcAft>
              <a:buChar char="•"/>
            </a:pPr>
            <a:endParaRPr/>
          </a:p>
        </p:txBody>
      </p:sp>
      <p:graphicFrame>
        <p:nvGraphicFramePr>
          <p:cNvPr id="1023" name="표 17"/>
          <p:cNvGraphicFramePr/>
          <p:nvPr/>
        </p:nvGraphicFramePr>
        <p:xfrm>
          <a:off x="744427" y="1145754"/>
          <a:ext cx="10776155" cy="45438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3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82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87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>
                          <a:latin typeface="+mj-ea"/>
                          <a:ea typeface="+mj-ea"/>
                          <a:cs typeface="+mj-ea"/>
                        </a:rPr>
                        <a:t>서비스명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mpd="sng">
                      <a:solidFill>
                        <a:schemeClr val="tx1"/>
                      </a:solidFill>
                      <a:prstDash val="sysDot"/>
                    </a:lnR>
                    <a:lnT w="12700" cmpd="sng">
                      <a:noFill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b="0" i="1" dirty="0" err="1">
                          <a:solidFill>
                            <a:srgbClr val="0070C0"/>
                          </a:solidFill>
                        </a:rPr>
                        <a:t>제안한</a:t>
                      </a:r>
                      <a:r>
                        <a:rPr sz="1400" b="0" i="1" dirty="0">
                          <a:solidFill>
                            <a:srgbClr val="0070C0"/>
                          </a:solidFill>
                        </a:rPr>
                        <a:t> AI Agent </a:t>
                      </a:r>
                      <a:r>
                        <a:rPr sz="1400" b="0" i="1" dirty="0" err="1">
                          <a:solidFill>
                            <a:srgbClr val="0070C0"/>
                          </a:solidFill>
                        </a:rPr>
                        <a:t>서비스명</a:t>
                      </a:r>
                      <a:endParaRPr sz="1400" b="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tx1"/>
                      </a:solidFill>
                      <a:prstDash val="sysDot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87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>
                          <a:latin typeface="+mj-ea"/>
                          <a:ea typeface="+mj-ea"/>
                          <a:cs typeface="+mj-ea"/>
                        </a:rPr>
                        <a:t>문제·사용자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mpd="sng">
                      <a:solidFill>
                        <a:schemeClr val="tx1"/>
                      </a:solidFill>
                      <a:prstDash val="sysDot"/>
                    </a:lnR>
                    <a:lnT w="3175" cmpd="sng">
                      <a:solidFill>
                        <a:schemeClr val="tx1"/>
                      </a:solidFill>
                      <a:prstDash val="sysDot"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해결하려는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투자·금융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업무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문제와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주요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사용자</a:t>
                      </a:r>
                      <a:endParaRPr sz="14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tx1"/>
                      </a:solidFill>
                      <a:prstDash val="sysDot"/>
                    </a:lnL>
                    <a:lnR w="12700" cmpd="sng">
                      <a:noFill/>
                    </a:lnR>
                    <a:lnT w="3175" cmpd="sng">
                      <a:solidFill>
                        <a:schemeClr val="tx1"/>
                      </a:solidFill>
                      <a:prstDash val="sysDot"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7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400" b="0" i="0" u="none" cap="none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j-ea"/>
                        </a:rPr>
                        <a:t>Agent 제안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mpd="sng">
                      <a:solidFill>
                        <a:schemeClr val="tx1"/>
                      </a:solidFill>
                      <a:prstDash val="sysDot"/>
                    </a:lnR>
                    <a:lnT w="3175" cmpd="sng">
                      <a:solidFill>
                        <a:schemeClr val="tx1"/>
                      </a:solidFill>
                      <a:prstDash val="sysDot"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Agent의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역할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핵심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기능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, Workflow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및</a:t>
                      </a:r>
                      <a:r>
                        <a:rPr sz="1400" i="1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sz="1400" i="1" dirty="0" err="1">
                          <a:solidFill>
                            <a:srgbClr val="0070C0"/>
                          </a:solidFill>
                        </a:rPr>
                        <a:t>차별점</a:t>
                      </a:r>
                      <a:endParaRPr sz="1400" i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3175" cmpd="sng">
                      <a:solidFill>
                        <a:schemeClr val="tx1"/>
                      </a:solidFill>
                      <a:prstDash val="sysDot"/>
                    </a:lnL>
                    <a:lnR w="12700" cmpd="sng">
                      <a:noFill/>
                    </a:lnR>
                    <a:lnT w="3175" cmpd="sng">
                      <a:solidFill>
                        <a:schemeClr val="tx1"/>
                      </a:solidFill>
                      <a:prstDash val="sysDot"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87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400" b="0" i="0" u="none" cap="none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j-ea"/>
                        </a:rPr>
                        <a:t>데이터·기술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mpd="sng">
                      <a:solidFill>
                        <a:schemeClr val="tx1"/>
                      </a:solidFill>
                      <a:prstDash val="sysDot"/>
                    </a:lnR>
                    <a:lnT w="3175" cmpd="sng">
                      <a:solidFill>
                        <a:schemeClr val="tx1"/>
                      </a:solidFill>
                      <a:prstDash val="sysDot"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b="0" i="1" u="none" cap="none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활용 데이터, 모델, RAG·Memory, Tool/API</a:t>
                      </a:r>
                    </a:p>
                  </a:txBody>
                  <a:tcPr anchor="ctr">
                    <a:lnL w="3175" cmpd="sng">
                      <a:solidFill>
                        <a:schemeClr val="tx1"/>
                      </a:solidFill>
                      <a:prstDash val="sysDot"/>
                    </a:lnL>
                    <a:lnR w="12700" cmpd="sng">
                      <a:noFill/>
                    </a:lnR>
                    <a:lnT w="3175" cmpd="sng">
                      <a:solidFill>
                        <a:schemeClr val="tx1"/>
                      </a:solidFill>
                      <a:prstDash val="sysDot"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87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>
                          <a:latin typeface="+mj-ea"/>
                          <a:ea typeface="+mj-ea"/>
                          <a:cs typeface="+mj-ea"/>
                        </a:rPr>
                        <a:t>기대효과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mpd="sng">
                      <a:solidFill>
                        <a:schemeClr val="tx1"/>
                      </a:solidFill>
                      <a:prstDash val="sysDot"/>
                    </a:lnR>
                    <a:lnT w="3175" cmpd="sng">
                      <a:solidFill>
                        <a:schemeClr val="tx1"/>
                      </a:solidFill>
                      <a:prstDash val="sysDot"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b="0" i="1" u="none" cap="none" dirty="0" err="1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효율·품질</a:t>
                      </a:r>
                      <a:r>
                        <a:rPr sz="1400" b="0" i="1" u="none" cap="none" dirty="0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 </a:t>
                      </a:r>
                      <a:r>
                        <a:rPr sz="1400" b="0" i="1" u="none" cap="none" dirty="0" err="1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개선</a:t>
                      </a:r>
                      <a:r>
                        <a:rPr sz="1400" b="0" i="1" u="none" cap="none" dirty="0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, </a:t>
                      </a:r>
                      <a:r>
                        <a:rPr sz="1400" b="0" i="1" u="none" cap="none" dirty="0" err="1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실제</a:t>
                      </a:r>
                      <a:r>
                        <a:rPr sz="1400" b="0" i="1" u="none" cap="none" dirty="0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 </a:t>
                      </a:r>
                      <a:r>
                        <a:rPr sz="1400" b="0" i="1" u="none" cap="none" dirty="0" err="1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활용</a:t>
                      </a:r>
                      <a:r>
                        <a:rPr sz="1400" b="0" i="1" u="none" cap="none" dirty="0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 </a:t>
                      </a:r>
                      <a:r>
                        <a:rPr sz="1400" b="0" i="1" u="none" cap="none" dirty="0" err="1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가능성</a:t>
                      </a:r>
                      <a:r>
                        <a:rPr sz="1400" b="0" i="1" u="none" cap="none" dirty="0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 </a:t>
                      </a:r>
                      <a:r>
                        <a:rPr sz="1400" b="0" i="1" u="none" cap="none" dirty="0" err="1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및</a:t>
                      </a:r>
                      <a:r>
                        <a:rPr sz="1400" b="0" i="1" u="none" cap="none" dirty="0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 </a:t>
                      </a:r>
                      <a:r>
                        <a:rPr sz="1400" b="0" i="1" u="none" cap="none" dirty="0" err="1">
                          <a:solidFill>
                            <a:srgbClr val="0070C0"/>
                          </a:solidFill>
                          <a:latin typeface="+mj-ea"/>
                          <a:ea typeface="+mj-ea"/>
                          <a:cs typeface="+mj-ea"/>
                        </a:rPr>
                        <a:t>확장성</a:t>
                      </a:r>
                      <a:endParaRPr sz="1400" b="0" i="1" u="none" cap="none" dirty="0">
                        <a:solidFill>
                          <a:srgbClr val="0070C0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anchor="ctr">
                    <a:lnL w="3175" cmpd="sng">
                      <a:solidFill>
                        <a:schemeClr val="tx1"/>
                      </a:solidFill>
                      <a:prstDash val="sysDot"/>
                    </a:lnL>
                    <a:lnR w="12700" cmpd="sng">
                      <a:noFill/>
                    </a:lnR>
                    <a:lnT w="3175" cmpd="sng">
                      <a:solidFill>
                        <a:schemeClr val="tx1"/>
                      </a:solidFill>
                      <a:prstDash val="sysDot"/>
                    </a:lnT>
                    <a:lnB w="3175" cmpd="sng">
                      <a:solidFill>
                        <a:schemeClr val="tx1"/>
                      </a:solidFill>
                      <a:prstDash val="sysDot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024" name="Google Shape;99;p2"/>
          <p:cNvCxnSpPr/>
          <p:nvPr/>
        </p:nvCxnSpPr>
        <p:spPr>
          <a:xfrm>
            <a:off x="388374" y="599767"/>
            <a:ext cx="11415252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02;p2">
            <a:extLst>
              <a:ext uri="{FF2B5EF4-FFF2-40B4-BE49-F238E27FC236}">
                <a16:creationId xmlns:a16="http://schemas.microsoft.com/office/drawing/2014/main" id="{BA191824-B2B3-882C-225B-A20742F1D017}"/>
              </a:ext>
            </a:extLst>
          </p:cNvPr>
          <p:cNvSpPr>
            <a:spLocks noGrp="1"/>
          </p:cNvSpPr>
          <p:nvPr/>
        </p:nvSpPr>
        <p:spPr>
          <a:xfrm>
            <a:off x="606000" y="242625"/>
            <a:ext cx="543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chemeClr val="dk1"/>
                </a:solidFill>
                <a:latin typeface="Malgun Gothic"/>
                <a:ea typeface="Malgun Gothic"/>
                <a:cs typeface="Malgun Gothic"/>
              </a:rPr>
              <a:t>예선 제출물 - Summary</a:t>
            </a:r>
          </a:p>
        </p:txBody>
      </p:sp>
      <p:cxnSp>
        <p:nvCxnSpPr>
          <p:cNvPr id="1026" name="Google Shape;105;p2"/>
          <p:cNvCxnSpPr/>
          <p:nvPr/>
        </p:nvCxnSpPr>
        <p:spPr>
          <a:xfrm>
            <a:off x="388374" y="6415548"/>
            <a:ext cx="11415300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4E81DA4F-8AD4-2E88-1A2A-146560D4B69F}"/>
              </a:ext>
            </a:extLst>
          </p:cNvPr>
          <p:cNvSpPr>
            <a:spLocks noGrp="1"/>
          </p:cNvSpPr>
          <p:nvPr/>
        </p:nvSpPr>
        <p:spPr>
          <a:xfrm>
            <a:off x="462750" y="371175"/>
            <a:ext cx="125700" cy="127800"/>
          </a:xfrm>
          <a:prstGeom prst="rect">
            <a:avLst/>
          </a:prstGeom>
          <a:solidFill>
            <a:schemeClr val="bg2">
              <a:lumMod val="25000"/>
              <a:lumOff val="75000"/>
              <a:alpha val="30000"/>
            </a:scheme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Auto Slide Number">
            <a:extLst>
              <a:ext uri="{FF2B5EF4-FFF2-40B4-BE49-F238E27FC236}">
                <a16:creationId xmlns:a16="http://schemas.microsoft.com/office/drawing/2014/main" id="{61C4CD4E-EC9B-4CD2-B982-FD172997D6B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E2598689-54C9-18A7-3A19-ED76AA08988F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2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12" name="Auto Slide Number">
            <a:extLst>
              <a:ext uri="{FF2B5EF4-FFF2-40B4-BE49-F238E27FC236}">
                <a16:creationId xmlns:a16="http://schemas.microsoft.com/office/drawing/2014/main" id="{3C0FE103-7CDC-412B-B76D-75FCE360A97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E2598689-54C9-18A7-3A19-ED76AA08988F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2</a:t>
            </a:fld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95943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B165CAD0-2A02-5E29-8536-ED2B3C3375B1}"/>
              </a:ext>
            </a:extLst>
          </p:cNvPr>
          <p:cNvSpPr>
            <a:spLocks noGrp="1"/>
          </p:cNvSpPr>
          <p:nvPr/>
        </p:nvSpPr>
        <p:spPr>
          <a:xfrm>
            <a:off x="564623" y="1012726"/>
            <a:ext cx="11135764" cy="4896457"/>
          </a:xfrm>
          <a:prstGeom prst="rect">
            <a:avLst/>
          </a:prstGeom>
          <a:noFill/>
          <a:ln w="3175" cmpd="sng">
            <a:solidFill>
              <a:srgbClr val="FFFFFF">
                <a:lumMod val="75000"/>
              </a:srgbClr>
            </a:solidFill>
            <a:prstDash val="solid"/>
          </a:ln>
        </p:spPr>
        <p:txBody>
          <a:bodyPr anchor="t"/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171450" indent="-171450">
              <a:lnSpc>
                <a:spcPct val="114000"/>
              </a:lnSpc>
              <a:spcAft>
                <a:spcPts val="400"/>
              </a:spcAft>
              <a:buChar char="•"/>
            </a:pPr>
            <a:endParaRPr/>
          </a:p>
        </p:txBody>
      </p:sp>
      <p:cxnSp>
        <p:nvCxnSpPr>
          <p:cNvPr id="1024" name="Google Shape;99;p2"/>
          <p:cNvCxnSpPr/>
          <p:nvPr/>
        </p:nvCxnSpPr>
        <p:spPr>
          <a:xfrm>
            <a:off x="388374" y="599767"/>
            <a:ext cx="11415252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02;p2">
            <a:extLst>
              <a:ext uri="{FF2B5EF4-FFF2-40B4-BE49-F238E27FC236}">
                <a16:creationId xmlns:a16="http://schemas.microsoft.com/office/drawing/2014/main" id="{D7ADD4E6-F6E8-97A3-9EA6-04E64C9E771E}"/>
              </a:ext>
            </a:extLst>
          </p:cNvPr>
          <p:cNvSpPr>
            <a:spLocks noGrp="1"/>
          </p:cNvSpPr>
          <p:nvPr/>
        </p:nvSpPr>
        <p:spPr>
          <a:xfrm>
            <a:off x="606000" y="242625"/>
            <a:ext cx="543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chemeClr val="dk1"/>
                </a:solidFill>
                <a:latin typeface="Malgun Gothic"/>
                <a:ea typeface="Malgun Gothic"/>
                <a:cs typeface="Malgun Gothic"/>
              </a:rPr>
              <a:t>예선 제출물 – AI Agent 기획서</a:t>
            </a:r>
          </a:p>
        </p:txBody>
      </p:sp>
      <p:sp>
        <p:nvSpPr>
          <p:cNvPr id="4" name="Google Shape;100;p2">
            <a:extLst>
              <a:ext uri="{FF2B5EF4-FFF2-40B4-BE49-F238E27FC236}">
                <a16:creationId xmlns:a16="http://schemas.microsoft.com/office/drawing/2014/main" id="{E370232A-6652-0B7B-A2D6-F8802B0F42F4}"/>
              </a:ext>
            </a:extLst>
          </p:cNvPr>
          <p:cNvSpPr>
            <a:spLocks noGrp="1"/>
          </p:cNvSpPr>
          <p:nvPr/>
        </p:nvSpPr>
        <p:spPr>
          <a:xfrm>
            <a:off x="9441455" y="229867"/>
            <a:ext cx="2378746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국부펀드 </a:t>
            </a:r>
            <a:r>
              <a:rPr 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KIC, AI </a:t>
            </a: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에이전트 공모전</a:t>
            </a:r>
            <a:endParaRPr sz="1000" b="1" dirty="0">
              <a:solidFill>
                <a:srgbClr val="AEAEAE"/>
              </a:solidFill>
              <a:latin typeface="Malgun Gothic"/>
              <a:ea typeface="Malgun Gothic"/>
              <a:cs typeface="Malgun Gothic"/>
            </a:endParaRPr>
          </a:p>
        </p:txBody>
      </p:sp>
      <p:cxnSp>
        <p:nvCxnSpPr>
          <p:cNvPr id="1027" name="Google Shape;105;p2"/>
          <p:cNvCxnSpPr/>
          <p:nvPr/>
        </p:nvCxnSpPr>
        <p:spPr>
          <a:xfrm>
            <a:off x="388374" y="6415548"/>
            <a:ext cx="11415300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4FD4C6A3-A7FF-DCE0-30BE-4532F9F20CD2}"/>
              </a:ext>
            </a:extLst>
          </p:cNvPr>
          <p:cNvSpPr>
            <a:spLocks noGrp="1"/>
          </p:cNvSpPr>
          <p:nvPr/>
        </p:nvSpPr>
        <p:spPr>
          <a:xfrm>
            <a:off x="462750" y="371175"/>
            <a:ext cx="125700" cy="127800"/>
          </a:xfrm>
          <a:prstGeom prst="rect">
            <a:avLst/>
          </a:prstGeom>
          <a:solidFill>
            <a:schemeClr val="bg2">
              <a:lumMod val="25000"/>
              <a:lumOff val="75000"/>
              <a:alpha val="30000"/>
            </a:scheme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220991-1956-8C13-7614-0AE6FD9B9483}"/>
              </a:ext>
            </a:extLst>
          </p:cNvPr>
          <p:cNvSpPr>
            <a:spLocks noGrp="1"/>
          </p:cNvSpPr>
          <p:nvPr/>
        </p:nvSpPr>
        <p:spPr>
          <a:xfrm>
            <a:off x="939333" y="1189703"/>
            <a:ext cx="24973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latin typeface="+mj-ea"/>
                <a:ea typeface="+mj-ea"/>
                <a:cs typeface="+mj-ea"/>
              </a:rPr>
              <a:t>① 문제 정의</a:t>
            </a:r>
          </a:p>
        </p:txBody>
      </p:sp>
      <p:sp>
        <p:nvSpPr>
          <p:cNvPr id="10" name="직선 연결선 3">
            <a:extLst>
              <a:ext uri="{FF2B5EF4-FFF2-40B4-BE49-F238E27FC236}">
                <a16:creationId xmlns:a16="http://schemas.microsoft.com/office/drawing/2014/main" id="{C2982F96-03E4-48D8-BD6F-F7063C8403CC}"/>
              </a:ext>
            </a:extLst>
          </p:cNvPr>
          <p:cNvSpPr>
            <a:spLocks noGrp="1"/>
          </p:cNvSpPr>
          <p:nvPr/>
        </p:nvSpPr>
        <p:spPr>
          <a:xfrm>
            <a:off x="968477" y="1559035"/>
            <a:ext cx="1025504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1A0B1D-D56D-F247-A463-80FCAC8780BB}"/>
              </a:ext>
            </a:extLst>
          </p:cNvPr>
          <p:cNvSpPr>
            <a:spLocks noGrp="1"/>
          </p:cNvSpPr>
          <p:nvPr/>
        </p:nvSpPr>
        <p:spPr>
          <a:xfrm>
            <a:off x="2664541" y="1957157"/>
            <a:ext cx="7541342" cy="8080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3350" tIns="95250" rIns="133350" bIns="95250">
            <a:normAutofit/>
          </a:bodyPr>
          <a:lstStyle/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[</a:t>
            </a:r>
            <a:r>
              <a:rPr sz="1350" b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작성방법</a:t>
            </a: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]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해결하려는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투자·금융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업무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문제와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현행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방식의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lang="ko-KR" altLang="en-US"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문제점 등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구체적으로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주요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사용자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업무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상황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활용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시나리오와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문제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해결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필요성을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함께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제시합니다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003" name="Auto Slide Number">
            <a:extLst>
              <a:ext uri="{FF2B5EF4-FFF2-40B4-BE49-F238E27FC236}">
                <a16:creationId xmlns:a16="http://schemas.microsoft.com/office/drawing/2014/main" id="{C6D880B8-D0AD-4775-B950-A241F3236D3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202359C0-8A7A-196E-DD58-8E6569619F09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3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15" name="Auto Slide Number">
            <a:extLst>
              <a:ext uri="{FF2B5EF4-FFF2-40B4-BE49-F238E27FC236}">
                <a16:creationId xmlns:a16="http://schemas.microsoft.com/office/drawing/2014/main" id="{3885D2C9-E57C-42D4-881A-BBFE8DB5114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202359C0-8A7A-196E-DD58-8E6569619F09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3</a:t>
            </a:fld>
            <a:endParaRPr sz="1000"/>
          </a:p>
        </p:txBody>
      </p:sp>
    </p:spTree>
    <p:extLst>
      <p:ext uri="{BB962C8B-B14F-4D97-AF65-F5344CB8AC3E}">
        <p14:creationId xmlns:p14="http://schemas.microsoft.com/office/powerpoint/2010/main" val="918699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157C7AA-BAD1-48B2-65BB-AD464A54796A}"/>
              </a:ext>
            </a:extLst>
          </p:cNvPr>
          <p:cNvSpPr>
            <a:spLocks noGrp="1"/>
          </p:cNvSpPr>
          <p:nvPr/>
        </p:nvSpPr>
        <p:spPr>
          <a:xfrm>
            <a:off x="564623" y="1012726"/>
            <a:ext cx="11135764" cy="4896457"/>
          </a:xfrm>
          <a:prstGeom prst="rect">
            <a:avLst/>
          </a:prstGeom>
          <a:noFill/>
          <a:ln w="3175" cmpd="sng">
            <a:solidFill>
              <a:srgbClr val="FFFFFF">
                <a:lumMod val="75000"/>
              </a:srgbClr>
            </a:solidFill>
            <a:prstDash val="solid"/>
          </a:ln>
        </p:spPr>
        <p:txBody>
          <a:bodyPr anchor="t"/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171450" indent="-171450">
              <a:lnSpc>
                <a:spcPct val="114000"/>
              </a:lnSpc>
              <a:spcAft>
                <a:spcPts val="400"/>
              </a:spcAft>
              <a:buChar char="•"/>
            </a:pPr>
            <a:endParaRPr/>
          </a:p>
        </p:txBody>
      </p:sp>
      <p:cxnSp>
        <p:nvCxnSpPr>
          <p:cNvPr id="1023" name="Google Shape;99;p2"/>
          <p:cNvCxnSpPr/>
          <p:nvPr/>
        </p:nvCxnSpPr>
        <p:spPr>
          <a:xfrm>
            <a:off x="388374" y="599767"/>
            <a:ext cx="11415252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02;p2">
            <a:extLst>
              <a:ext uri="{FF2B5EF4-FFF2-40B4-BE49-F238E27FC236}">
                <a16:creationId xmlns:a16="http://schemas.microsoft.com/office/drawing/2014/main" id="{FDA78D37-3108-EE7F-CB8F-3A968C425896}"/>
              </a:ext>
            </a:extLst>
          </p:cNvPr>
          <p:cNvSpPr>
            <a:spLocks noGrp="1"/>
          </p:cNvSpPr>
          <p:nvPr/>
        </p:nvSpPr>
        <p:spPr>
          <a:xfrm>
            <a:off x="606000" y="242625"/>
            <a:ext cx="543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chemeClr val="dk1"/>
                </a:solidFill>
                <a:latin typeface="Malgun Gothic"/>
                <a:ea typeface="Malgun Gothic"/>
                <a:cs typeface="Malgun Gothic"/>
              </a:rPr>
              <a:t>예선 제출물 – AI Agent 기획서</a:t>
            </a:r>
          </a:p>
        </p:txBody>
      </p:sp>
      <p:cxnSp>
        <p:nvCxnSpPr>
          <p:cNvPr id="1025" name="Google Shape;105;p2"/>
          <p:cNvCxnSpPr/>
          <p:nvPr/>
        </p:nvCxnSpPr>
        <p:spPr>
          <a:xfrm>
            <a:off x="388374" y="6415548"/>
            <a:ext cx="11415300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9CE2AEF5-243D-D469-B364-EE0084AAA103}"/>
              </a:ext>
            </a:extLst>
          </p:cNvPr>
          <p:cNvSpPr>
            <a:spLocks noGrp="1"/>
          </p:cNvSpPr>
          <p:nvPr/>
        </p:nvSpPr>
        <p:spPr>
          <a:xfrm>
            <a:off x="462750" y="371175"/>
            <a:ext cx="125700" cy="127800"/>
          </a:xfrm>
          <a:prstGeom prst="rect">
            <a:avLst/>
          </a:prstGeom>
          <a:solidFill>
            <a:schemeClr val="bg2">
              <a:lumMod val="25000"/>
              <a:lumOff val="75000"/>
              <a:alpha val="30000"/>
            </a:scheme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C278FF-57A0-7C3A-21B2-B56318A47152}"/>
              </a:ext>
            </a:extLst>
          </p:cNvPr>
          <p:cNvSpPr>
            <a:spLocks noGrp="1"/>
          </p:cNvSpPr>
          <p:nvPr/>
        </p:nvSpPr>
        <p:spPr>
          <a:xfrm>
            <a:off x="939333" y="1189703"/>
            <a:ext cx="3253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latin typeface="+mj-ea"/>
                <a:ea typeface="+mj-ea"/>
                <a:cs typeface="+mj-ea"/>
              </a:rPr>
              <a:t>② 서비스 제안 및 차별성</a:t>
            </a:r>
          </a:p>
        </p:txBody>
      </p:sp>
      <p:sp>
        <p:nvSpPr>
          <p:cNvPr id="10" name="직선 연결선 3">
            <a:extLst>
              <a:ext uri="{FF2B5EF4-FFF2-40B4-BE49-F238E27FC236}">
                <a16:creationId xmlns:a16="http://schemas.microsoft.com/office/drawing/2014/main" id="{C1D5857E-B5B3-4166-9BA0-61884A23F3AB}"/>
              </a:ext>
            </a:extLst>
          </p:cNvPr>
          <p:cNvSpPr>
            <a:spLocks noGrp="1"/>
          </p:cNvSpPr>
          <p:nvPr/>
        </p:nvSpPr>
        <p:spPr>
          <a:xfrm>
            <a:off x="968477" y="1559035"/>
            <a:ext cx="1025504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384030-AD97-CF1C-87BF-7D94D6FE4AED}"/>
              </a:ext>
            </a:extLst>
          </p:cNvPr>
          <p:cNvSpPr>
            <a:spLocks noGrp="1"/>
          </p:cNvSpPr>
          <p:nvPr/>
        </p:nvSpPr>
        <p:spPr>
          <a:xfrm>
            <a:off x="2664541" y="1957156"/>
            <a:ext cx="7541342" cy="896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3350" tIns="95250" rIns="133350" bIns="95250">
            <a:normAutofit/>
          </a:bodyPr>
          <a:lstStyle/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[</a:t>
            </a:r>
            <a:r>
              <a:rPr sz="1350" b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작성방법</a:t>
            </a: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]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lang="ko-KR" altLang="en-US"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제안하는 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AI Agent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서비스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개요와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핵심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기능을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설명합니다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사용자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입력부터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Agent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수행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최종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결과물까지의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흐름을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제시합니다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004" name="Auto Slide Number">
            <a:extLst>
              <a:ext uri="{FF2B5EF4-FFF2-40B4-BE49-F238E27FC236}">
                <a16:creationId xmlns:a16="http://schemas.microsoft.com/office/drawing/2014/main" id="{37BA7BA5-5347-4F51-A5DE-8F2C0D352CC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EFD6AB9A-5F9E-5F59-51AB-3C8734130965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4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15" name="Auto Slide Number">
            <a:extLst>
              <a:ext uri="{FF2B5EF4-FFF2-40B4-BE49-F238E27FC236}">
                <a16:creationId xmlns:a16="http://schemas.microsoft.com/office/drawing/2014/main" id="{3BF65B98-DA51-4427-9340-31377BF62D4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EFD6AB9A-5F9E-5F59-51AB-3C8734130965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4</a:t>
            </a:fld>
            <a:endParaRPr sz="1000"/>
          </a:p>
        </p:txBody>
      </p:sp>
      <p:sp>
        <p:nvSpPr>
          <p:cNvPr id="2" name="Google Shape;100;p2">
            <a:extLst>
              <a:ext uri="{FF2B5EF4-FFF2-40B4-BE49-F238E27FC236}">
                <a16:creationId xmlns:a16="http://schemas.microsoft.com/office/drawing/2014/main" id="{A313235C-B0A8-1F8E-0B92-AB8BB14F78FC}"/>
              </a:ext>
            </a:extLst>
          </p:cNvPr>
          <p:cNvSpPr>
            <a:spLocks noGrp="1"/>
          </p:cNvSpPr>
          <p:nvPr/>
        </p:nvSpPr>
        <p:spPr>
          <a:xfrm>
            <a:off x="9441455" y="229867"/>
            <a:ext cx="2378746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국부펀드 </a:t>
            </a:r>
            <a:r>
              <a:rPr 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KIC, AI </a:t>
            </a: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에이전트 공모전</a:t>
            </a:r>
            <a:endParaRPr sz="1000" b="1" dirty="0">
              <a:solidFill>
                <a:srgbClr val="AEAEAE"/>
              </a:solidFill>
              <a:latin typeface="Malgun Gothic"/>
              <a:ea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2728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99AE7259-26F0-06A2-EAF0-0D348222D14B}"/>
              </a:ext>
            </a:extLst>
          </p:cNvPr>
          <p:cNvSpPr>
            <a:spLocks noGrp="1"/>
          </p:cNvSpPr>
          <p:nvPr/>
        </p:nvSpPr>
        <p:spPr>
          <a:xfrm>
            <a:off x="564623" y="1012726"/>
            <a:ext cx="11135764" cy="4896457"/>
          </a:xfrm>
          <a:prstGeom prst="rect">
            <a:avLst/>
          </a:prstGeom>
          <a:noFill/>
          <a:ln w="3175" cmpd="sng">
            <a:solidFill>
              <a:srgbClr val="FFFFFF">
                <a:lumMod val="75000"/>
              </a:srgbClr>
            </a:solidFill>
            <a:prstDash val="solid"/>
          </a:ln>
        </p:spPr>
        <p:txBody>
          <a:bodyPr anchor="t"/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171450" indent="-171450">
              <a:lnSpc>
                <a:spcPct val="114000"/>
              </a:lnSpc>
              <a:spcAft>
                <a:spcPts val="400"/>
              </a:spcAft>
              <a:buChar char="•"/>
            </a:pPr>
            <a:endParaRPr/>
          </a:p>
        </p:txBody>
      </p:sp>
      <p:cxnSp>
        <p:nvCxnSpPr>
          <p:cNvPr id="1026" name="Google Shape;99;p2"/>
          <p:cNvCxnSpPr/>
          <p:nvPr/>
        </p:nvCxnSpPr>
        <p:spPr>
          <a:xfrm>
            <a:off x="388374" y="599767"/>
            <a:ext cx="11415252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02;p2">
            <a:extLst>
              <a:ext uri="{FF2B5EF4-FFF2-40B4-BE49-F238E27FC236}">
                <a16:creationId xmlns:a16="http://schemas.microsoft.com/office/drawing/2014/main" id="{4C676688-A4F9-28A5-585E-15C4791A36ED}"/>
              </a:ext>
            </a:extLst>
          </p:cNvPr>
          <p:cNvSpPr>
            <a:spLocks noGrp="1"/>
          </p:cNvSpPr>
          <p:nvPr/>
        </p:nvSpPr>
        <p:spPr>
          <a:xfrm>
            <a:off x="606000" y="242625"/>
            <a:ext cx="543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chemeClr val="dk1"/>
                </a:solidFill>
                <a:latin typeface="Malgun Gothic"/>
                <a:ea typeface="Malgun Gothic"/>
                <a:cs typeface="Malgun Gothic"/>
              </a:rPr>
              <a:t>예선 제출물 – AI Agent 기획서</a:t>
            </a:r>
          </a:p>
        </p:txBody>
      </p:sp>
      <p:cxnSp>
        <p:nvCxnSpPr>
          <p:cNvPr id="1028" name="Google Shape;105;p2"/>
          <p:cNvCxnSpPr/>
          <p:nvPr/>
        </p:nvCxnSpPr>
        <p:spPr>
          <a:xfrm>
            <a:off x="388374" y="6415548"/>
            <a:ext cx="11415300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41C89922-1506-2D6C-C1C7-A35B619FBB4A}"/>
              </a:ext>
            </a:extLst>
          </p:cNvPr>
          <p:cNvSpPr>
            <a:spLocks noGrp="1"/>
          </p:cNvSpPr>
          <p:nvPr/>
        </p:nvSpPr>
        <p:spPr>
          <a:xfrm>
            <a:off x="462750" y="371175"/>
            <a:ext cx="125700" cy="127800"/>
          </a:xfrm>
          <a:prstGeom prst="rect">
            <a:avLst/>
          </a:prstGeom>
          <a:solidFill>
            <a:schemeClr val="bg2">
              <a:lumMod val="25000"/>
              <a:lumOff val="75000"/>
              <a:alpha val="30000"/>
            </a:scheme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직선 연결선 3">
            <a:extLst>
              <a:ext uri="{FF2B5EF4-FFF2-40B4-BE49-F238E27FC236}">
                <a16:creationId xmlns:a16="http://schemas.microsoft.com/office/drawing/2014/main" id="{5FF4459E-C0FB-47AF-9858-82F4C062AF14}"/>
              </a:ext>
            </a:extLst>
          </p:cNvPr>
          <p:cNvSpPr>
            <a:spLocks noGrp="1"/>
          </p:cNvSpPr>
          <p:nvPr/>
        </p:nvSpPr>
        <p:spPr>
          <a:xfrm>
            <a:off x="968477" y="1559035"/>
            <a:ext cx="1025504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E20A8A-50DC-1699-36DC-DE2652FD7726}"/>
              </a:ext>
            </a:extLst>
          </p:cNvPr>
          <p:cNvSpPr>
            <a:spLocks noGrp="1"/>
          </p:cNvSpPr>
          <p:nvPr/>
        </p:nvSpPr>
        <p:spPr>
          <a:xfrm>
            <a:off x="2664541" y="1957157"/>
            <a:ext cx="7541342" cy="9072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3350" tIns="95250" rIns="133350" bIns="95250">
            <a:normAutofit/>
          </a:bodyPr>
          <a:lstStyle/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[</a:t>
            </a:r>
            <a:r>
              <a:rPr sz="1350" b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작성방법</a:t>
            </a: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]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Agent의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역할과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목표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작업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계획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정보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탐색·분석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결과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생성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및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검증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흐름을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설명합니다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Agent가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스스로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판단·수행하는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범위와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종료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조건을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표시합니다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B6FD35-8911-88CB-877F-E612391C583D}"/>
              </a:ext>
            </a:extLst>
          </p:cNvPr>
          <p:cNvSpPr>
            <a:spLocks noGrp="1"/>
          </p:cNvSpPr>
          <p:nvPr/>
        </p:nvSpPr>
        <p:spPr>
          <a:xfrm>
            <a:off x="939333" y="1189703"/>
            <a:ext cx="3588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latin typeface="+mj-ea"/>
                <a:ea typeface="+mj-ea"/>
                <a:cs typeface="+mj-ea"/>
              </a:rPr>
              <a:t>③ Agent 역할 및 Workflow</a:t>
            </a:r>
          </a:p>
        </p:txBody>
      </p:sp>
      <p:sp>
        <p:nvSpPr>
          <p:cNvPr id="1007" name="Auto Slide Number">
            <a:extLst>
              <a:ext uri="{FF2B5EF4-FFF2-40B4-BE49-F238E27FC236}">
                <a16:creationId xmlns:a16="http://schemas.microsoft.com/office/drawing/2014/main" id="{BCE182EC-8ADC-4E10-B5B1-E64AF5DC352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EE5B3003-2C54-13C6-9832-7637201064DE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5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18" name="Auto Slide Number">
            <a:extLst>
              <a:ext uri="{FF2B5EF4-FFF2-40B4-BE49-F238E27FC236}">
                <a16:creationId xmlns:a16="http://schemas.microsoft.com/office/drawing/2014/main" id="{6C7D74F0-6FC7-4497-A339-C0BE5E2F35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EE5B3003-2C54-13C6-9832-7637201064DE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5</a:t>
            </a:fld>
            <a:endParaRPr sz="1000"/>
          </a:p>
        </p:txBody>
      </p:sp>
      <p:sp>
        <p:nvSpPr>
          <p:cNvPr id="2" name="Google Shape;100;p2">
            <a:extLst>
              <a:ext uri="{FF2B5EF4-FFF2-40B4-BE49-F238E27FC236}">
                <a16:creationId xmlns:a16="http://schemas.microsoft.com/office/drawing/2014/main" id="{76036411-6CB6-5290-94BE-330C926F0206}"/>
              </a:ext>
            </a:extLst>
          </p:cNvPr>
          <p:cNvSpPr>
            <a:spLocks noGrp="1"/>
          </p:cNvSpPr>
          <p:nvPr/>
        </p:nvSpPr>
        <p:spPr>
          <a:xfrm>
            <a:off x="9441455" y="229867"/>
            <a:ext cx="2378746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국부펀드 </a:t>
            </a:r>
            <a:r>
              <a:rPr 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KIC, AI </a:t>
            </a: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에이전트 공모전</a:t>
            </a:r>
            <a:endParaRPr sz="1000" b="1" dirty="0">
              <a:solidFill>
                <a:srgbClr val="AEAEAE"/>
              </a:solidFill>
              <a:latin typeface="Malgun Gothic"/>
              <a:ea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18710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3B9D12E-1495-9345-B5C1-6CA487351340}"/>
              </a:ext>
            </a:extLst>
          </p:cNvPr>
          <p:cNvSpPr>
            <a:spLocks noGrp="1"/>
          </p:cNvSpPr>
          <p:nvPr/>
        </p:nvSpPr>
        <p:spPr>
          <a:xfrm>
            <a:off x="564623" y="1012726"/>
            <a:ext cx="11135764" cy="4896457"/>
          </a:xfrm>
          <a:prstGeom prst="rect">
            <a:avLst/>
          </a:prstGeom>
          <a:noFill/>
          <a:ln w="3175" cmpd="sng">
            <a:solidFill>
              <a:srgbClr val="FFFFFF">
                <a:lumMod val="75000"/>
              </a:srgbClr>
            </a:solidFill>
            <a:prstDash val="solid"/>
          </a:ln>
        </p:spPr>
        <p:txBody>
          <a:bodyPr anchor="t"/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171450" indent="-171450">
              <a:lnSpc>
                <a:spcPct val="114000"/>
              </a:lnSpc>
              <a:spcAft>
                <a:spcPts val="400"/>
              </a:spcAft>
              <a:buChar char="•"/>
            </a:pPr>
            <a:endParaRPr/>
          </a:p>
        </p:txBody>
      </p:sp>
      <p:cxnSp>
        <p:nvCxnSpPr>
          <p:cNvPr id="1027" name="Google Shape;99;p2"/>
          <p:cNvCxnSpPr/>
          <p:nvPr/>
        </p:nvCxnSpPr>
        <p:spPr>
          <a:xfrm>
            <a:off x="388374" y="599767"/>
            <a:ext cx="11415252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02;p2">
            <a:extLst>
              <a:ext uri="{FF2B5EF4-FFF2-40B4-BE49-F238E27FC236}">
                <a16:creationId xmlns:a16="http://schemas.microsoft.com/office/drawing/2014/main" id="{10197046-830B-49AC-2A1E-DDD714EA3942}"/>
              </a:ext>
            </a:extLst>
          </p:cNvPr>
          <p:cNvSpPr>
            <a:spLocks noGrp="1"/>
          </p:cNvSpPr>
          <p:nvPr/>
        </p:nvSpPr>
        <p:spPr>
          <a:xfrm>
            <a:off x="606000" y="242625"/>
            <a:ext cx="543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chemeClr val="dk1"/>
                </a:solidFill>
                <a:latin typeface="Malgun Gothic"/>
                <a:ea typeface="Malgun Gothic"/>
                <a:cs typeface="Malgun Gothic"/>
              </a:rPr>
              <a:t>예선 제출물 – AI Agent 기획서</a:t>
            </a:r>
          </a:p>
        </p:txBody>
      </p:sp>
      <p:cxnSp>
        <p:nvCxnSpPr>
          <p:cNvPr id="1029" name="Google Shape;105;p2"/>
          <p:cNvCxnSpPr/>
          <p:nvPr/>
        </p:nvCxnSpPr>
        <p:spPr>
          <a:xfrm>
            <a:off x="388374" y="6415548"/>
            <a:ext cx="11415300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BDBA01F2-CD0A-EE54-FD1F-D2390E85F862}"/>
              </a:ext>
            </a:extLst>
          </p:cNvPr>
          <p:cNvSpPr>
            <a:spLocks noGrp="1"/>
          </p:cNvSpPr>
          <p:nvPr/>
        </p:nvSpPr>
        <p:spPr>
          <a:xfrm>
            <a:off x="462750" y="371175"/>
            <a:ext cx="125700" cy="127800"/>
          </a:xfrm>
          <a:prstGeom prst="rect">
            <a:avLst/>
          </a:prstGeom>
          <a:solidFill>
            <a:schemeClr val="bg2">
              <a:lumMod val="25000"/>
              <a:lumOff val="75000"/>
              <a:alpha val="30000"/>
            </a:scheme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5544C-80B5-F11D-247F-B4A6731ECC76}"/>
              </a:ext>
            </a:extLst>
          </p:cNvPr>
          <p:cNvSpPr>
            <a:spLocks noGrp="1"/>
          </p:cNvSpPr>
          <p:nvPr/>
        </p:nvSpPr>
        <p:spPr>
          <a:xfrm>
            <a:off x="939333" y="1189703"/>
            <a:ext cx="32691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>
                <a:latin typeface="+mj-ea"/>
                <a:ea typeface="+mj-ea"/>
                <a:cs typeface="+mj-ea"/>
              </a:rPr>
              <a:t>④ AI </a:t>
            </a:r>
            <a:r>
              <a:rPr dirty="0" err="1">
                <a:latin typeface="+mj-ea"/>
                <a:ea typeface="+mj-ea"/>
                <a:cs typeface="+mj-ea"/>
              </a:rPr>
              <a:t>기술·Tool</a:t>
            </a:r>
            <a:r>
              <a:rPr dirty="0">
                <a:latin typeface="+mj-ea"/>
                <a:ea typeface="+mj-ea"/>
                <a:cs typeface="+mj-ea"/>
              </a:rPr>
              <a:t>/API </a:t>
            </a:r>
            <a:r>
              <a:rPr dirty="0" err="1">
                <a:latin typeface="+mj-ea"/>
                <a:ea typeface="+mj-ea"/>
                <a:cs typeface="+mj-ea"/>
              </a:rPr>
              <a:t>구성</a:t>
            </a:r>
            <a:endParaRPr dirty="0">
              <a:latin typeface="+mj-ea"/>
              <a:ea typeface="+mj-ea"/>
              <a:cs typeface="+mj-ea"/>
            </a:endParaRPr>
          </a:p>
        </p:txBody>
      </p:sp>
      <p:sp>
        <p:nvSpPr>
          <p:cNvPr id="10" name="직선 연결선 3">
            <a:extLst>
              <a:ext uri="{FF2B5EF4-FFF2-40B4-BE49-F238E27FC236}">
                <a16:creationId xmlns:a16="http://schemas.microsoft.com/office/drawing/2014/main" id="{77A060D5-C471-4F36-9F42-7F989A8BCB97}"/>
              </a:ext>
            </a:extLst>
          </p:cNvPr>
          <p:cNvSpPr>
            <a:spLocks noGrp="1"/>
          </p:cNvSpPr>
          <p:nvPr/>
        </p:nvSpPr>
        <p:spPr>
          <a:xfrm>
            <a:off x="968477" y="1559035"/>
            <a:ext cx="1025504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BA99FA-B21D-F75D-948E-7068D40928E0}"/>
              </a:ext>
            </a:extLst>
          </p:cNvPr>
          <p:cNvSpPr>
            <a:spLocks noGrp="1"/>
          </p:cNvSpPr>
          <p:nvPr/>
        </p:nvSpPr>
        <p:spPr>
          <a:xfrm>
            <a:off x="2664541" y="1957156"/>
            <a:ext cx="7541342" cy="10945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3350" tIns="95250" rIns="133350" bIns="95250">
            <a:normAutofit/>
          </a:bodyPr>
          <a:lstStyle/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[</a:t>
            </a:r>
            <a:r>
              <a:rPr sz="1350" b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작성방법</a:t>
            </a: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]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사용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모델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Agent Framework,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RAG·Memory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및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검색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구조를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구체적으로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연동할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Tool/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API와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각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도구의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역할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입력·출력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및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호출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조건을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설명합니다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오류·환각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대응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근거·출처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표시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재시도·예외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처리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등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신뢰성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확보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방안을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포함합니다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008" name="Auto Slide Number">
            <a:extLst>
              <a:ext uri="{FF2B5EF4-FFF2-40B4-BE49-F238E27FC236}">
                <a16:creationId xmlns:a16="http://schemas.microsoft.com/office/drawing/2014/main" id="{C3806338-8667-43E4-9932-B370A293CBE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8C630A04-5A25-9E0C-9436-126091DB86B3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6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19" name="Auto Slide Number">
            <a:extLst>
              <a:ext uri="{FF2B5EF4-FFF2-40B4-BE49-F238E27FC236}">
                <a16:creationId xmlns:a16="http://schemas.microsoft.com/office/drawing/2014/main" id="{16D8051B-CF24-4518-812E-7E376D2E083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8C630A04-5A25-9E0C-9436-126091DB86B3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6</a:t>
            </a:fld>
            <a:endParaRPr sz="1000"/>
          </a:p>
        </p:txBody>
      </p:sp>
      <p:sp>
        <p:nvSpPr>
          <p:cNvPr id="4" name="Google Shape;100;p2">
            <a:extLst>
              <a:ext uri="{FF2B5EF4-FFF2-40B4-BE49-F238E27FC236}">
                <a16:creationId xmlns:a16="http://schemas.microsoft.com/office/drawing/2014/main" id="{CAEEF676-A80E-2194-BB81-9AC8032787E8}"/>
              </a:ext>
            </a:extLst>
          </p:cNvPr>
          <p:cNvSpPr>
            <a:spLocks noGrp="1"/>
          </p:cNvSpPr>
          <p:nvPr/>
        </p:nvSpPr>
        <p:spPr>
          <a:xfrm>
            <a:off x="9441455" y="229867"/>
            <a:ext cx="2378746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국부펀드 </a:t>
            </a:r>
            <a:r>
              <a:rPr 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KIC, AI </a:t>
            </a: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에이전트 공모전</a:t>
            </a:r>
            <a:endParaRPr sz="1000" b="1" dirty="0">
              <a:solidFill>
                <a:srgbClr val="AEAEAE"/>
              </a:solidFill>
              <a:latin typeface="Malgun Gothic"/>
              <a:ea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14306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3B9D12E-1495-9345-B5C1-6CA487351340}"/>
              </a:ext>
            </a:extLst>
          </p:cNvPr>
          <p:cNvSpPr>
            <a:spLocks noGrp="1"/>
          </p:cNvSpPr>
          <p:nvPr/>
        </p:nvSpPr>
        <p:spPr>
          <a:xfrm>
            <a:off x="564623" y="1012726"/>
            <a:ext cx="11135764" cy="4896457"/>
          </a:xfrm>
          <a:prstGeom prst="rect">
            <a:avLst/>
          </a:prstGeom>
          <a:noFill/>
          <a:ln w="3175" cmpd="sng">
            <a:solidFill>
              <a:srgbClr val="FFFFFF">
                <a:lumMod val="75000"/>
              </a:srgbClr>
            </a:solidFill>
            <a:prstDash val="solid"/>
          </a:ln>
        </p:spPr>
        <p:txBody>
          <a:bodyPr anchor="t"/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171450" indent="-171450">
              <a:lnSpc>
                <a:spcPct val="114000"/>
              </a:lnSpc>
              <a:spcAft>
                <a:spcPts val="400"/>
              </a:spcAft>
              <a:buChar char="•"/>
            </a:pPr>
            <a:endParaRPr/>
          </a:p>
        </p:txBody>
      </p:sp>
      <p:cxnSp>
        <p:nvCxnSpPr>
          <p:cNvPr id="1028" name="Google Shape;99;p2"/>
          <p:cNvCxnSpPr/>
          <p:nvPr/>
        </p:nvCxnSpPr>
        <p:spPr>
          <a:xfrm>
            <a:off x="388374" y="599767"/>
            <a:ext cx="11415252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02;p2">
            <a:extLst>
              <a:ext uri="{FF2B5EF4-FFF2-40B4-BE49-F238E27FC236}">
                <a16:creationId xmlns:a16="http://schemas.microsoft.com/office/drawing/2014/main" id="{10197046-830B-49AC-2A1E-DDD714EA3942}"/>
              </a:ext>
            </a:extLst>
          </p:cNvPr>
          <p:cNvSpPr>
            <a:spLocks noGrp="1"/>
          </p:cNvSpPr>
          <p:nvPr/>
        </p:nvSpPr>
        <p:spPr>
          <a:xfrm>
            <a:off x="606000" y="242625"/>
            <a:ext cx="543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chemeClr val="dk1"/>
                </a:solidFill>
                <a:latin typeface="Malgun Gothic"/>
                <a:ea typeface="Malgun Gothic"/>
                <a:cs typeface="Malgun Gothic"/>
              </a:rPr>
              <a:t>예선 제출물 – AI Agent 기획서</a:t>
            </a:r>
          </a:p>
        </p:txBody>
      </p:sp>
      <p:cxnSp>
        <p:nvCxnSpPr>
          <p:cNvPr id="1030" name="Google Shape;105;p2"/>
          <p:cNvCxnSpPr/>
          <p:nvPr/>
        </p:nvCxnSpPr>
        <p:spPr>
          <a:xfrm>
            <a:off x="388374" y="6415548"/>
            <a:ext cx="11415300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BDBA01F2-CD0A-EE54-FD1F-D2390E85F862}"/>
              </a:ext>
            </a:extLst>
          </p:cNvPr>
          <p:cNvSpPr>
            <a:spLocks noGrp="1"/>
          </p:cNvSpPr>
          <p:nvPr/>
        </p:nvSpPr>
        <p:spPr>
          <a:xfrm>
            <a:off x="462750" y="371175"/>
            <a:ext cx="125700" cy="127800"/>
          </a:xfrm>
          <a:prstGeom prst="rect">
            <a:avLst/>
          </a:prstGeom>
          <a:solidFill>
            <a:schemeClr val="bg2">
              <a:lumMod val="25000"/>
              <a:lumOff val="75000"/>
              <a:alpha val="30000"/>
            </a:scheme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5544C-80B5-F11D-247F-B4A6731ECC76}"/>
              </a:ext>
            </a:extLst>
          </p:cNvPr>
          <p:cNvSpPr>
            <a:spLocks noGrp="1"/>
          </p:cNvSpPr>
          <p:nvPr/>
        </p:nvSpPr>
        <p:spPr>
          <a:xfrm>
            <a:off x="939333" y="1189703"/>
            <a:ext cx="24973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latin typeface="+mj-ea"/>
                <a:ea typeface="+mj-ea"/>
                <a:cs typeface="+mj-ea"/>
              </a:rPr>
              <a:t>⑤ 데이터 활용 계획</a:t>
            </a:r>
          </a:p>
        </p:txBody>
      </p:sp>
      <p:sp>
        <p:nvSpPr>
          <p:cNvPr id="10" name="직선 연결선 3">
            <a:extLst>
              <a:ext uri="{FF2B5EF4-FFF2-40B4-BE49-F238E27FC236}">
                <a16:creationId xmlns:a16="http://schemas.microsoft.com/office/drawing/2014/main" id="{77A060D5-C471-4F36-9F42-7F989A8BCB97}"/>
              </a:ext>
            </a:extLst>
          </p:cNvPr>
          <p:cNvSpPr>
            <a:spLocks noGrp="1"/>
          </p:cNvSpPr>
          <p:nvPr/>
        </p:nvSpPr>
        <p:spPr>
          <a:xfrm>
            <a:off x="968477" y="1559035"/>
            <a:ext cx="1025504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BA99FA-B21D-F75D-948E-7068D40928E0}"/>
              </a:ext>
            </a:extLst>
          </p:cNvPr>
          <p:cNvSpPr>
            <a:spLocks noGrp="1"/>
          </p:cNvSpPr>
          <p:nvPr/>
        </p:nvSpPr>
        <p:spPr>
          <a:xfrm>
            <a:off x="2664541" y="1957156"/>
            <a:ext cx="7541342" cy="9623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3350" tIns="95250" rIns="133350" bIns="95250">
            <a:normAutofit/>
          </a:bodyPr>
          <a:lstStyle/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[</a:t>
            </a:r>
            <a:r>
              <a:rPr sz="1350" b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작성방법</a:t>
            </a: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]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활용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예정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데이터와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출처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수집·갱신·전처리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방법을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금융·기업·공시·산업·뉴스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등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외부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데이터의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활용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목적을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설명합니다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009" name="Auto Slide Number">
            <a:extLst>
              <a:ext uri="{FF2B5EF4-FFF2-40B4-BE49-F238E27FC236}">
                <a16:creationId xmlns:a16="http://schemas.microsoft.com/office/drawing/2014/main" id="{F03A28DD-4959-436F-A82A-465411E36E2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D3D7D1C8-AE23-AA48-DF65-C742588DBE47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7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20" name="Auto Slide Number">
            <a:extLst>
              <a:ext uri="{FF2B5EF4-FFF2-40B4-BE49-F238E27FC236}">
                <a16:creationId xmlns:a16="http://schemas.microsoft.com/office/drawing/2014/main" id="{270EB387-CE02-4F6A-94ED-851D8981FF6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D3D7D1C8-AE23-AA48-DF65-C742588DBE47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7</a:t>
            </a:fld>
            <a:endParaRPr sz="1000"/>
          </a:p>
        </p:txBody>
      </p:sp>
      <p:sp>
        <p:nvSpPr>
          <p:cNvPr id="2" name="Google Shape;100;p2">
            <a:extLst>
              <a:ext uri="{FF2B5EF4-FFF2-40B4-BE49-F238E27FC236}">
                <a16:creationId xmlns:a16="http://schemas.microsoft.com/office/drawing/2014/main" id="{4A5ED8BE-6FE8-A91D-63C5-5000265587A6}"/>
              </a:ext>
            </a:extLst>
          </p:cNvPr>
          <p:cNvSpPr>
            <a:spLocks noGrp="1"/>
          </p:cNvSpPr>
          <p:nvPr/>
        </p:nvSpPr>
        <p:spPr>
          <a:xfrm>
            <a:off x="9441455" y="229867"/>
            <a:ext cx="2378746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국부펀드 </a:t>
            </a:r>
            <a:r>
              <a:rPr 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KIC, AI </a:t>
            </a: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에이전트 공모전</a:t>
            </a:r>
            <a:endParaRPr sz="1000" b="1" dirty="0">
              <a:solidFill>
                <a:srgbClr val="AEAEAE"/>
              </a:solidFill>
              <a:latin typeface="Malgun Gothic"/>
              <a:ea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14306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3B9D12E-1495-9345-B5C1-6CA487351340}"/>
              </a:ext>
            </a:extLst>
          </p:cNvPr>
          <p:cNvSpPr>
            <a:spLocks noGrp="1"/>
          </p:cNvSpPr>
          <p:nvPr/>
        </p:nvSpPr>
        <p:spPr>
          <a:xfrm>
            <a:off x="564623" y="1012726"/>
            <a:ext cx="11135764" cy="4896457"/>
          </a:xfrm>
          <a:prstGeom prst="rect">
            <a:avLst/>
          </a:prstGeom>
          <a:noFill/>
          <a:ln w="3175" cmpd="sng">
            <a:solidFill>
              <a:srgbClr val="FFFFFF">
                <a:lumMod val="75000"/>
              </a:srgbClr>
            </a:solidFill>
            <a:prstDash val="solid"/>
          </a:ln>
        </p:spPr>
        <p:txBody>
          <a:bodyPr anchor="t"/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171450" indent="-171450">
              <a:lnSpc>
                <a:spcPct val="114000"/>
              </a:lnSpc>
              <a:spcAft>
                <a:spcPts val="400"/>
              </a:spcAft>
              <a:buChar char="•"/>
            </a:pPr>
            <a:endParaRPr/>
          </a:p>
        </p:txBody>
      </p:sp>
      <p:cxnSp>
        <p:nvCxnSpPr>
          <p:cNvPr id="1029" name="Google Shape;99;p2"/>
          <p:cNvCxnSpPr/>
          <p:nvPr/>
        </p:nvCxnSpPr>
        <p:spPr>
          <a:xfrm>
            <a:off x="388374" y="599767"/>
            <a:ext cx="11415252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02;p2">
            <a:extLst>
              <a:ext uri="{FF2B5EF4-FFF2-40B4-BE49-F238E27FC236}">
                <a16:creationId xmlns:a16="http://schemas.microsoft.com/office/drawing/2014/main" id="{10197046-830B-49AC-2A1E-DDD714EA3942}"/>
              </a:ext>
            </a:extLst>
          </p:cNvPr>
          <p:cNvSpPr>
            <a:spLocks noGrp="1"/>
          </p:cNvSpPr>
          <p:nvPr/>
        </p:nvSpPr>
        <p:spPr>
          <a:xfrm>
            <a:off x="606000" y="242625"/>
            <a:ext cx="543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chemeClr val="dk1"/>
                </a:solidFill>
                <a:latin typeface="Malgun Gothic"/>
                <a:ea typeface="Malgun Gothic"/>
                <a:cs typeface="Malgun Gothic"/>
              </a:rPr>
              <a:t>예선 제출물 – AI Agent 기획서</a:t>
            </a:r>
          </a:p>
        </p:txBody>
      </p:sp>
      <p:cxnSp>
        <p:nvCxnSpPr>
          <p:cNvPr id="1031" name="Google Shape;105;p2"/>
          <p:cNvCxnSpPr/>
          <p:nvPr/>
        </p:nvCxnSpPr>
        <p:spPr>
          <a:xfrm>
            <a:off x="388374" y="6415548"/>
            <a:ext cx="11415300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BDBA01F2-CD0A-EE54-FD1F-D2390E85F862}"/>
              </a:ext>
            </a:extLst>
          </p:cNvPr>
          <p:cNvSpPr>
            <a:spLocks noGrp="1"/>
          </p:cNvSpPr>
          <p:nvPr/>
        </p:nvSpPr>
        <p:spPr>
          <a:xfrm>
            <a:off x="462750" y="371175"/>
            <a:ext cx="125700" cy="127800"/>
          </a:xfrm>
          <a:prstGeom prst="rect">
            <a:avLst/>
          </a:prstGeom>
          <a:solidFill>
            <a:schemeClr val="bg2">
              <a:lumMod val="25000"/>
              <a:lumOff val="75000"/>
              <a:alpha val="30000"/>
            </a:scheme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5544C-80B5-F11D-247F-B4A6731ECC76}"/>
              </a:ext>
            </a:extLst>
          </p:cNvPr>
          <p:cNvSpPr>
            <a:spLocks noGrp="1"/>
          </p:cNvSpPr>
          <p:nvPr/>
        </p:nvSpPr>
        <p:spPr>
          <a:xfrm>
            <a:off x="939333" y="1189703"/>
            <a:ext cx="24973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latin typeface="+mj-ea"/>
                <a:ea typeface="+mj-ea"/>
                <a:cs typeface="+mj-ea"/>
              </a:rPr>
              <a:t>⑥ MVP 개발 계획</a:t>
            </a:r>
          </a:p>
        </p:txBody>
      </p:sp>
      <p:sp>
        <p:nvSpPr>
          <p:cNvPr id="10" name="직선 연결선 3">
            <a:extLst>
              <a:ext uri="{FF2B5EF4-FFF2-40B4-BE49-F238E27FC236}">
                <a16:creationId xmlns:a16="http://schemas.microsoft.com/office/drawing/2014/main" id="{77A060D5-C471-4F36-9F42-7F989A8BCB97}"/>
              </a:ext>
            </a:extLst>
          </p:cNvPr>
          <p:cNvSpPr>
            <a:spLocks noGrp="1"/>
          </p:cNvSpPr>
          <p:nvPr/>
        </p:nvSpPr>
        <p:spPr>
          <a:xfrm>
            <a:off x="968477" y="1559035"/>
            <a:ext cx="1025504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BA99FA-B21D-F75D-948E-7068D40928E0}"/>
              </a:ext>
            </a:extLst>
          </p:cNvPr>
          <p:cNvSpPr>
            <a:spLocks noGrp="1"/>
          </p:cNvSpPr>
          <p:nvPr/>
        </p:nvSpPr>
        <p:spPr>
          <a:xfrm>
            <a:off x="2664541" y="1957156"/>
            <a:ext cx="7541342" cy="1192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3350" tIns="95250" rIns="133350" bIns="95250">
            <a:normAutofit/>
          </a:bodyPr>
          <a:lstStyle/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[</a:t>
            </a:r>
            <a:r>
              <a:rPr sz="1350" b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작성방법</a:t>
            </a: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]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본선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개발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기간</a:t>
            </a:r>
            <a:r>
              <a:rPr lang="ko-KR" altLang="en-US"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내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구현할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MVP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범위와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핵심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기능을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개발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환경·기술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스택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단계별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일정과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완료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기준을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제시합니다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데모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시나리오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주요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리스크와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대응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방안을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포함합니다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010" name="Auto Slide Number">
            <a:extLst>
              <a:ext uri="{FF2B5EF4-FFF2-40B4-BE49-F238E27FC236}">
                <a16:creationId xmlns:a16="http://schemas.microsoft.com/office/drawing/2014/main" id="{623768C6-1E77-434B-AF01-F644A8526F4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BA58DA2A-B818-18A9-29C1-B697728D5BCE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8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21" name="Auto Slide Number">
            <a:extLst>
              <a:ext uri="{FF2B5EF4-FFF2-40B4-BE49-F238E27FC236}">
                <a16:creationId xmlns:a16="http://schemas.microsoft.com/office/drawing/2014/main" id="{80D76ACD-97F4-4D0E-9651-4AEC990C8FB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BA58DA2A-B818-18A9-29C1-B697728D5BCE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8</a:t>
            </a:fld>
            <a:endParaRPr sz="1000"/>
          </a:p>
        </p:txBody>
      </p:sp>
      <p:sp>
        <p:nvSpPr>
          <p:cNvPr id="2" name="Google Shape;100;p2">
            <a:extLst>
              <a:ext uri="{FF2B5EF4-FFF2-40B4-BE49-F238E27FC236}">
                <a16:creationId xmlns:a16="http://schemas.microsoft.com/office/drawing/2014/main" id="{5CA83E72-78E2-83AD-4661-F40ED818A2E9}"/>
              </a:ext>
            </a:extLst>
          </p:cNvPr>
          <p:cNvSpPr>
            <a:spLocks noGrp="1"/>
          </p:cNvSpPr>
          <p:nvPr/>
        </p:nvSpPr>
        <p:spPr>
          <a:xfrm>
            <a:off x="9441455" y="229867"/>
            <a:ext cx="2378746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국부펀드 </a:t>
            </a:r>
            <a:r>
              <a:rPr 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KIC, AI </a:t>
            </a: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에이전트 공모전</a:t>
            </a:r>
            <a:endParaRPr sz="1000" b="1" dirty="0">
              <a:solidFill>
                <a:srgbClr val="AEAEAE"/>
              </a:solidFill>
              <a:latin typeface="Malgun Gothic"/>
              <a:ea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1430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822BAF9-7DA8-2CEB-0389-8E3F6CFC4B2D}"/>
              </a:ext>
            </a:extLst>
          </p:cNvPr>
          <p:cNvSpPr>
            <a:spLocks noGrp="1"/>
          </p:cNvSpPr>
          <p:nvPr/>
        </p:nvSpPr>
        <p:spPr>
          <a:xfrm>
            <a:off x="564623" y="1012726"/>
            <a:ext cx="11135764" cy="4896457"/>
          </a:xfrm>
          <a:prstGeom prst="rect">
            <a:avLst/>
          </a:prstGeom>
          <a:noFill/>
          <a:ln w="3175" cmpd="sng">
            <a:solidFill>
              <a:srgbClr val="FFFFFF">
                <a:lumMod val="75000"/>
              </a:srgbClr>
            </a:solidFill>
            <a:prstDash val="solid"/>
          </a:ln>
        </p:spPr>
        <p:txBody>
          <a:bodyPr anchor="t"/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171450" indent="-171450">
              <a:lnSpc>
                <a:spcPct val="114000"/>
              </a:lnSpc>
              <a:spcAft>
                <a:spcPts val="400"/>
              </a:spcAft>
              <a:buChar char="•"/>
            </a:pPr>
            <a:endParaRPr/>
          </a:p>
        </p:txBody>
      </p:sp>
      <p:cxnSp>
        <p:nvCxnSpPr>
          <p:cNvPr id="1024" name="Google Shape;99;p2"/>
          <p:cNvCxnSpPr/>
          <p:nvPr/>
        </p:nvCxnSpPr>
        <p:spPr>
          <a:xfrm>
            <a:off x="388374" y="599767"/>
            <a:ext cx="11415252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02;p2">
            <a:extLst>
              <a:ext uri="{FF2B5EF4-FFF2-40B4-BE49-F238E27FC236}">
                <a16:creationId xmlns:a16="http://schemas.microsoft.com/office/drawing/2014/main" id="{B3D6440B-E8F0-1E73-E5FF-72737DFD9199}"/>
              </a:ext>
            </a:extLst>
          </p:cNvPr>
          <p:cNvSpPr>
            <a:spLocks noGrp="1"/>
          </p:cNvSpPr>
          <p:nvPr/>
        </p:nvSpPr>
        <p:spPr>
          <a:xfrm>
            <a:off x="606000" y="242625"/>
            <a:ext cx="543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chemeClr val="dk1"/>
                </a:solidFill>
                <a:latin typeface="Malgun Gothic"/>
                <a:ea typeface="Malgun Gothic"/>
                <a:cs typeface="Malgun Gothic"/>
              </a:rPr>
              <a:t>예선 제출물 – AI Agent 기획서</a:t>
            </a:r>
          </a:p>
        </p:txBody>
      </p:sp>
      <p:cxnSp>
        <p:nvCxnSpPr>
          <p:cNvPr id="1026" name="Google Shape;105;p2"/>
          <p:cNvCxnSpPr/>
          <p:nvPr/>
        </p:nvCxnSpPr>
        <p:spPr>
          <a:xfrm>
            <a:off x="388374" y="6415548"/>
            <a:ext cx="11415300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AD1E7A96-4C68-6800-DC19-6EFB0D02D277}"/>
              </a:ext>
            </a:extLst>
          </p:cNvPr>
          <p:cNvSpPr>
            <a:spLocks noGrp="1"/>
          </p:cNvSpPr>
          <p:nvPr/>
        </p:nvSpPr>
        <p:spPr>
          <a:xfrm>
            <a:off x="462750" y="371175"/>
            <a:ext cx="125700" cy="127800"/>
          </a:xfrm>
          <a:prstGeom prst="rect">
            <a:avLst/>
          </a:prstGeom>
          <a:solidFill>
            <a:schemeClr val="bg2">
              <a:lumMod val="25000"/>
              <a:lumOff val="75000"/>
              <a:alpha val="30000"/>
            </a:scheme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A7EE83-FB83-19B0-F1B4-CECFF9D828FF}"/>
              </a:ext>
            </a:extLst>
          </p:cNvPr>
          <p:cNvSpPr>
            <a:spLocks noGrp="1"/>
          </p:cNvSpPr>
          <p:nvPr/>
        </p:nvSpPr>
        <p:spPr>
          <a:xfrm>
            <a:off x="939333" y="1189703"/>
            <a:ext cx="24973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latin typeface="+mj-ea"/>
                <a:ea typeface="+mj-ea"/>
                <a:cs typeface="+mj-ea"/>
              </a:rPr>
              <a:t>⑦ 기대효과 및 확장성</a:t>
            </a:r>
          </a:p>
        </p:txBody>
      </p:sp>
      <p:sp>
        <p:nvSpPr>
          <p:cNvPr id="10" name="직선 연결선 3">
            <a:extLst>
              <a:ext uri="{FF2B5EF4-FFF2-40B4-BE49-F238E27FC236}">
                <a16:creationId xmlns:a16="http://schemas.microsoft.com/office/drawing/2014/main" id="{1531CCBE-416B-40DA-973B-E7D076437643}"/>
              </a:ext>
            </a:extLst>
          </p:cNvPr>
          <p:cNvSpPr>
            <a:spLocks noGrp="1"/>
          </p:cNvSpPr>
          <p:nvPr/>
        </p:nvSpPr>
        <p:spPr>
          <a:xfrm>
            <a:off x="968477" y="1559035"/>
            <a:ext cx="1025504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2C9FDC-589C-024C-4DAF-8D28BA7962EF}"/>
              </a:ext>
            </a:extLst>
          </p:cNvPr>
          <p:cNvSpPr>
            <a:spLocks noGrp="1"/>
          </p:cNvSpPr>
          <p:nvPr/>
        </p:nvSpPr>
        <p:spPr>
          <a:xfrm>
            <a:off x="2664541" y="1957155"/>
            <a:ext cx="7541342" cy="9843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3350" tIns="95250" rIns="133350" bIns="95250">
            <a:normAutofit/>
          </a:bodyPr>
          <a:lstStyle/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[</a:t>
            </a:r>
            <a:r>
              <a:rPr sz="1350" b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작성방법</a:t>
            </a: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]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기존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대비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시간·비용·품질·신뢰성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개선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효과를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향후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확장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가능성과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운영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적용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경로</a:t>
            </a:r>
            <a:r>
              <a:rPr lang="ko-KR" altLang="en-US"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등을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설명합니다</a:t>
            </a:r>
            <a:r>
              <a:rPr sz="1350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005" name="Auto Slide Number">
            <a:extLst>
              <a:ext uri="{FF2B5EF4-FFF2-40B4-BE49-F238E27FC236}">
                <a16:creationId xmlns:a16="http://schemas.microsoft.com/office/drawing/2014/main" id="{E7888A82-BDB0-4FC2-B3C2-7DDEC35A543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388657AE-30A1-5A7A-6A7F-315D84436430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9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16" name="Auto Slide Number">
            <a:extLst>
              <a:ext uri="{FF2B5EF4-FFF2-40B4-BE49-F238E27FC236}">
                <a16:creationId xmlns:a16="http://schemas.microsoft.com/office/drawing/2014/main" id="{C51F76BA-0664-49D8-BAE7-944CD817BB4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388657AE-30A1-5A7A-6A7F-315D84436430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9</a:t>
            </a:fld>
            <a:endParaRPr sz="1000"/>
          </a:p>
        </p:txBody>
      </p:sp>
      <p:sp>
        <p:nvSpPr>
          <p:cNvPr id="2" name="Google Shape;100;p2">
            <a:extLst>
              <a:ext uri="{FF2B5EF4-FFF2-40B4-BE49-F238E27FC236}">
                <a16:creationId xmlns:a16="http://schemas.microsoft.com/office/drawing/2014/main" id="{DE98292A-7596-B5AE-D9C2-4ABEF77B2802}"/>
              </a:ext>
            </a:extLst>
          </p:cNvPr>
          <p:cNvSpPr>
            <a:spLocks noGrp="1"/>
          </p:cNvSpPr>
          <p:nvPr/>
        </p:nvSpPr>
        <p:spPr>
          <a:xfrm>
            <a:off x="9441455" y="229867"/>
            <a:ext cx="2378746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국부펀드 </a:t>
            </a:r>
            <a:r>
              <a:rPr 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KIC, AI </a:t>
            </a: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에이전트 공모전</a:t>
            </a:r>
            <a:endParaRPr sz="1000" b="1" dirty="0">
              <a:solidFill>
                <a:srgbClr val="AEAEAE"/>
              </a:solidFill>
              <a:latin typeface="Malgun Gothic"/>
              <a:ea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79705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B28A62E3-D408-7FC8-9839-A8EBBDF10A5A}"/>
              </a:ext>
            </a:extLst>
          </p:cNvPr>
          <p:cNvSpPr>
            <a:spLocks noGrp="1"/>
          </p:cNvSpPr>
          <p:nvPr/>
        </p:nvSpPr>
        <p:spPr>
          <a:xfrm>
            <a:off x="564623" y="1012726"/>
            <a:ext cx="11135764" cy="4896457"/>
          </a:xfrm>
          <a:prstGeom prst="rect">
            <a:avLst/>
          </a:prstGeom>
          <a:noFill/>
          <a:ln w="3175" cmpd="sng">
            <a:solidFill>
              <a:srgbClr val="FFFFFF">
                <a:lumMod val="75000"/>
              </a:srgbClr>
            </a:solidFill>
            <a:prstDash val="solid"/>
          </a:ln>
        </p:spPr>
        <p:txBody>
          <a:bodyPr anchor="t"/>
          <a:lstStyle>
            <a:lvl1pPr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000">
                <a:solidFill>
                  <a:schemeClr val="dk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171450" indent="-171450">
              <a:lnSpc>
                <a:spcPct val="114000"/>
              </a:lnSpc>
              <a:spcAft>
                <a:spcPts val="400"/>
              </a:spcAft>
              <a:buChar char="•"/>
            </a:pPr>
            <a:endParaRPr/>
          </a:p>
        </p:txBody>
      </p:sp>
      <p:cxnSp>
        <p:nvCxnSpPr>
          <p:cNvPr id="1028" name="Google Shape;99;p2"/>
          <p:cNvCxnSpPr/>
          <p:nvPr/>
        </p:nvCxnSpPr>
        <p:spPr>
          <a:xfrm>
            <a:off x="388374" y="599767"/>
            <a:ext cx="11415252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Google Shape;102;p2">
            <a:extLst>
              <a:ext uri="{FF2B5EF4-FFF2-40B4-BE49-F238E27FC236}">
                <a16:creationId xmlns:a16="http://schemas.microsoft.com/office/drawing/2014/main" id="{D95CFAAB-4B1E-5327-77CD-70660E75B81B}"/>
              </a:ext>
            </a:extLst>
          </p:cNvPr>
          <p:cNvSpPr>
            <a:spLocks noGrp="1"/>
          </p:cNvSpPr>
          <p:nvPr/>
        </p:nvSpPr>
        <p:spPr>
          <a:xfrm>
            <a:off x="606000" y="242625"/>
            <a:ext cx="543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>
            <a:sp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1">
                <a:solidFill>
                  <a:schemeClr val="dk1"/>
                </a:solidFill>
                <a:latin typeface="Malgun Gothic"/>
                <a:ea typeface="Malgun Gothic"/>
                <a:cs typeface="Malgun Gothic"/>
              </a:rPr>
              <a:t>부록 – 출처 및 AI 활용 내역</a:t>
            </a:r>
          </a:p>
        </p:txBody>
      </p:sp>
      <p:cxnSp>
        <p:nvCxnSpPr>
          <p:cNvPr id="1030" name="Google Shape;105;p2"/>
          <p:cNvCxnSpPr/>
          <p:nvPr/>
        </p:nvCxnSpPr>
        <p:spPr>
          <a:xfrm>
            <a:off x="388374" y="6415548"/>
            <a:ext cx="11415300" cy="0"/>
          </a:xfrm>
          <a:prstGeom prst="straightConnector1">
            <a:avLst/>
          </a:prstGeom>
          <a:ln w="19050" cap="flat">
            <a:solidFill>
              <a:srgbClr val="AEAEAE"/>
            </a:solidFill>
            <a:prstDash val="solid"/>
            <a:miter/>
            <a:headEnd type="none" w="sm" len="sm"/>
            <a:tailEnd type="none" w="sm" len="sm"/>
          </a:ln>
        </p:spPr>
      </p:cxnSp>
      <p:sp>
        <p:nvSpPr>
          <p:cNvPr id="14" name="Google Shape;101;p2">
            <a:extLst>
              <a:ext uri="{FF2B5EF4-FFF2-40B4-BE49-F238E27FC236}">
                <a16:creationId xmlns:a16="http://schemas.microsoft.com/office/drawing/2014/main" id="{288B9181-33AB-4D8B-6EDA-A7A26948B16E}"/>
              </a:ext>
            </a:extLst>
          </p:cNvPr>
          <p:cNvSpPr>
            <a:spLocks noGrp="1"/>
          </p:cNvSpPr>
          <p:nvPr/>
        </p:nvSpPr>
        <p:spPr>
          <a:xfrm>
            <a:off x="462750" y="371175"/>
            <a:ext cx="125700" cy="127800"/>
          </a:xfrm>
          <a:prstGeom prst="rect">
            <a:avLst/>
          </a:prstGeom>
          <a:solidFill>
            <a:schemeClr val="bg2">
              <a:lumMod val="25000"/>
              <a:lumOff val="75000"/>
              <a:alpha val="30000"/>
            </a:schemeClr>
          </a:solidFill>
          <a:ln>
            <a:noFill/>
          </a:ln>
        </p:spPr>
        <p:txBody>
          <a:bodyPr spcFirstLastPara="1" wrap="square" lIns="91425" tIns="45700" rIns="91425" bIns="4570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589193-8E71-7BFA-7464-C09722F7974A}"/>
              </a:ext>
            </a:extLst>
          </p:cNvPr>
          <p:cNvSpPr>
            <a:spLocks noGrp="1"/>
          </p:cNvSpPr>
          <p:nvPr/>
        </p:nvSpPr>
        <p:spPr>
          <a:xfrm>
            <a:off x="2585459" y="1971993"/>
            <a:ext cx="7094092" cy="13956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33350" tIns="95250" rIns="133350" bIns="95250">
            <a:normAutofit/>
          </a:bodyPr>
          <a:lstStyle/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[</a:t>
            </a:r>
            <a:r>
              <a:rPr sz="1350" b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작성방법</a:t>
            </a:r>
            <a:r>
              <a:rPr sz="1350" b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]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활용한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외부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데이터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모델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API,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오픈소스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외부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코드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이미지·도표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및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참고자료의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출처와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이용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조건을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작성합니다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생성형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AI와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AI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개발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도구를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사용한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경우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모델명과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활용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범위를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명시합니다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  <a:p>
            <a:pPr>
              <a:buNone/>
              <a:defRPr sz="1350">
                <a:solidFill>
                  <a:srgbClr val="2F73E8"/>
                </a:solidFill>
                <a:latin typeface="Malgun Gothic"/>
                <a:ea typeface="Malgun Gothic"/>
                <a:cs typeface="Malgun Gothic"/>
              </a:defRPr>
            </a:pPr>
            <a:r>
              <a:rPr lang="ko-KR" altLang="en-US"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*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민감정보·개인정보·API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Key가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포함되지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않았는지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350" i="1" dirty="0" err="1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확인합니다</a:t>
            </a:r>
            <a:r>
              <a:rPr sz="1350" i="1" dirty="0">
                <a:solidFill>
                  <a:srgbClr val="2F73E8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011" name="Auto Slide Number">
            <a:extLst>
              <a:ext uri="{FF2B5EF4-FFF2-40B4-BE49-F238E27FC236}">
                <a16:creationId xmlns:a16="http://schemas.microsoft.com/office/drawing/2014/main" id="{7C251B65-C9E9-4266-B0D1-7D129D2AC83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DB7BEEEC-A170-5376-2B6E-CB54687B0CB1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10</a:t>
            </a:fld>
            <a:endParaRPr sz="1000">
              <a:solidFill>
                <a:srgbClr val="75757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020" name="Auto Slide Number">
            <a:extLst>
              <a:ext uri="{FF2B5EF4-FFF2-40B4-BE49-F238E27FC236}">
                <a16:creationId xmlns:a16="http://schemas.microsoft.com/office/drawing/2014/main" id="{5119ECA5-A633-4EE3-8C67-2BB64904AE3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638800" y="6461760"/>
            <a:ext cx="91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algn="ctr">
              <a:buNone/>
            </a:pPr>
            <a:fld id="{DB7BEEEC-A170-5376-2B6E-CB54687B0CB1}" type="slidenum">
              <a:rPr sz="1000">
                <a:solidFill>
                  <a:srgbClr val="757575"/>
                </a:solidFill>
                <a:latin typeface="Malgun Gothic"/>
                <a:ea typeface="Malgun Gothic"/>
                <a:cs typeface="Malgun Gothic"/>
              </a:rPr>
              <a:t>10</a:t>
            </a:fld>
            <a:endParaRPr sz="1000"/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6B89C442-1CF0-8671-7CCE-8E621B4EA6EB}"/>
              </a:ext>
            </a:extLst>
          </p:cNvPr>
          <p:cNvSpPr>
            <a:spLocks noGrp="1"/>
          </p:cNvSpPr>
          <p:nvPr/>
        </p:nvSpPr>
        <p:spPr>
          <a:xfrm>
            <a:off x="939333" y="1189703"/>
            <a:ext cx="24973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+mj-ea"/>
                <a:ea typeface="+mj-ea"/>
                <a:cs typeface="+mj-ea"/>
              </a:rPr>
              <a:t>⑧</a:t>
            </a:r>
            <a:r>
              <a:rPr dirty="0">
                <a:latin typeface="+mj-ea"/>
                <a:ea typeface="+mj-ea"/>
                <a:cs typeface="+mj-ea"/>
              </a:rPr>
              <a:t> </a:t>
            </a:r>
            <a:r>
              <a:rPr lang="ko-KR" altLang="en-US" dirty="0">
                <a:latin typeface="+mj-ea"/>
                <a:ea typeface="+mj-ea"/>
                <a:cs typeface="+mj-ea"/>
              </a:rPr>
              <a:t>부록</a:t>
            </a:r>
            <a:endParaRPr dirty="0">
              <a:latin typeface="+mj-ea"/>
              <a:ea typeface="+mj-ea"/>
              <a:cs typeface="+mj-ea"/>
            </a:endParaRPr>
          </a:p>
        </p:txBody>
      </p:sp>
      <p:sp>
        <p:nvSpPr>
          <p:cNvPr id="5" name="직선 연결선 3">
            <a:extLst>
              <a:ext uri="{FF2B5EF4-FFF2-40B4-BE49-F238E27FC236}">
                <a16:creationId xmlns:a16="http://schemas.microsoft.com/office/drawing/2014/main" id="{9A89F3E3-A15C-F50C-4951-B3CC398084FD}"/>
              </a:ext>
            </a:extLst>
          </p:cNvPr>
          <p:cNvSpPr>
            <a:spLocks noGrp="1"/>
          </p:cNvSpPr>
          <p:nvPr/>
        </p:nvSpPr>
        <p:spPr>
          <a:xfrm>
            <a:off x="968477" y="1559035"/>
            <a:ext cx="1025504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7" name="Google Shape;100;p2">
            <a:extLst>
              <a:ext uri="{FF2B5EF4-FFF2-40B4-BE49-F238E27FC236}">
                <a16:creationId xmlns:a16="http://schemas.microsoft.com/office/drawing/2014/main" id="{5DB6C7FA-C7BC-C6AA-8403-3CE7C048631A}"/>
              </a:ext>
            </a:extLst>
          </p:cNvPr>
          <p:cNvSpPr>
            <a:spLocks noGrp="1"/>
          </p:cNvSpPr>
          <p:nvPr/>
        </p:nvSpPr>
        <p:spPr>
          <a:xfrm>
            <a:off x="9441455" y="229867"/>
            <a:ext cx="2378746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국부펀드 </a:t>
            </a:r>
            <a:r>
              <a:rPr 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KIC, AI </a:t>
            </a:r>
            <a:r>
              <a:rPr lang="ko-KR" altLang="en-US" sz="1000" b="1" dirty="0">
                <a:solidFill>
                  <a:srgbClr val="AEAEAE"/>
                </a:solidFill>
                <a:latin typeface="Malgun Gothic"/>
                <a:ea typeface="Malgun Gothic"/>
                <a:cs typeface="Malgun Gothic"/>
              </a:rPr>
              <a:t>에이전트 공모전</a:t>
            </a:r>
            <a:endParaRPr sz="1000" b="1" dirty="0">
              <a:solidFill>
                <a:srgbClr val="AEAEAE"/>
              </a:solidFill>
              <a:latin typeface="Malgun Gothic"/>
              <a:ea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776102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515</Words>
  <Application>Microsoft Macintosh PowerPoint</Application>
  <DocSecurity>0</DocSecurity>
  <PresentationFormat>와이드스크린</PresentationFormat>
  <Paragraphs>90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Malgun Gothic</vt:lpstr>
      <vt:lpstr>Malgun Gothic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Dacon io</cp:lastModifiedBy>
  <cp:revision>9</cp:revision>
  <dcterms:created xsi:type="dcterms:W3CDTF">2026-08-28T01:03:26Z</dcterms:created>
  <dcterms:modified xsi:type="dcterms:W3CDTF">2026-08-28T02:34:08Z</dcterms:modified>
</cp:coreProperties>
</file>