
<file path=[Content_Types].xml><?xml version="1.0" encoding="utf-8"?>
<Types xmlns="http://schemas.openxmlformats.org/package/2006/content-types"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6858000" cx="12192000"/>
  <p:notesSz cx="6858000" cy="12192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7" roundtripDataSignature="AMtx7miKi3mbT7w9bQY6qlRTXBG539/m4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3CDA5ABD-7BD0-4189-8BB5-76991A4EE788}">
  <a:tblStyle styleId="{3CDA5ABD-7BD0-4189-8BB5-76991A4EE788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customschemas.google.com/relationships/presentationmetadata" Target="metadata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914400"/>
            <a:ext cx="4572225" cy="4572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8;p1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" name="Google Shape;9;p1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" name="Google Shape;10;p1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‹#›</a:t>
            </a:fld>
            <a:endParaRPr sz="1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0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56" name="Google Shape;156;p10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57" name="Google Shape;157;p10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‹#›</a:t>
            </a:fld>
            <a:endParaRPr sz="1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1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68" name="Google Shape;168;p11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69" name="Google Shape;169;p11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‹#›</a:t>
            </a:fld>
            <a:endParaRPr sz="1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7" name="Google Shape;27;p2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8" name="Google Shape;28;p2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‹#›</a:t>
            </a:fld>
            <a:endParaRPr sz="1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0" name="Google Shape;60;p3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1" name="Google Shape;61;p3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‹#›</a:t>
            </a:fld>
            <a:endParaRPr sz="1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4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2" name="Google Shape;72;p4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3" name="Google Shape;73;p4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‹#›</a:t>
            </a:fld>
            <a:endParaRPr sz="1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5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6" name="Google Shape;86;p5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87" name="Google Shape;87;p5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‹#›</a:t>
            </a:fld>
            <a:endParaRPr sz="1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6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0" name="Google Shape;100;p6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01" name="Google Shape;101;p6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‹#›</a:t>
            </a:fld>
            <a:endParaRPr sz="1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7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4" name="Google Shape;114;p7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15" name="Google Shape;115;p7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‹#›</a:t>
            </a:fld>
            <a:endParaRPr sz="1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8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28" name="Google Shape;128;p8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29" name="Google Shape;129;p8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‹#›</a:t>
            </a:fld>
            <a:endParaRPr sz="1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9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42" name="Google Shape;142;p9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43" name="Google Shape;143;p9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‹#›</a:t>
            </a:fld>
            <a:endParaRPr sz="180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6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8FF"/>
        </a:solidFill>
      </p:bgPr>
    </p:bg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"/>
          <p:cNvSpPr/>
          <p:nvPr/>
        </p:nvSpPr>
        <p:spPr>
          <a:xfrm>
            <a:off x="822960" y="846087"/>
            <a:ext cx="91440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D5AFE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3D5AFE"/>
                </a:solidFill>
                <a:latin typeface="Arial"/>
                <a:ea typeface="Arial"/>
                <a:cs typeface="Arial"/>
                <a:sym typeface="Arial"/>
              </a:rPr>
              <a:t>QUANTUM REFRAMING CHALLENGE 2026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3;p1"/>
          <p:cNvSpPr/>
          <p:nvPr/>
        </p:nvSpPr>
        <p:spPr>
          <a:xfrm>
            <a:off x="822960" y="1245211"/>
            <a:ext cx="914400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B2E"/>
              </a:buClr>
              <a:buSzPts val="4400"/>
              <a:buFont typeface="Arial"/>
              <a:buNone/>
            </a:pPr>
            <a:r>
              <a:rPr b="1" i="0" lang="en-US" sz="4400" u="none" cap="none" strike="noStrike">
                <a:solidFill>
                  <a:srgbClr val="1A1B2E"/>
                </a:solidFill>
                <a:latin typeface="Arial"/>
                <a:ea typeface="Arial"/>
                <a:cs typeface="Arial"/>
                <a:sym typeface="Arial"/>
              </a:rPr>
              <a:t>예선 기획서</a:t>
            </a:r>
            <a:endParaRPr b="0" i="0" sz="4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1"/>
          <p:cNvSpPr/>
          <p:nvPr/>
        </p:nvSpPr>
        <p:spPr>
          <a:xfrm>
            <a:off x="822960" y="2217687"/>
            <a:ext cx="914400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참고 템플릿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5;p1"/>
          <p:cNvSpPr/>
          <p:nvPr/>
        </p:nvSpPr>
        <p:spPr>
          <a:xfrm>
            <a:off x="838200" y="5448520"/>
            <a:ext cx="10515600" cy="10100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50" u="none" cap="none" strike="noStrike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※  이 템플릿은 예선에 제출할 기획서의 이해를 돕기 위한 것입니다. </a:t>
            </a:r>
            <a:br>
              <a:rPr b="0" i="0" lang="en-US" sz="1050" u="none" cap="none" strike="noStrike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1050" u="none" cap="none" strike="noStrike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  - 자유 양식이 허용되며, 항목 및 내용 추가 가능합니다. )단, 필수 항목은 모두 포함해 주세요.)</a:t>
            </a:r>
            <a:endParaRPr b="0" i="0" sz="1050" u="none" cap="none" strike="noStrike">
              <a:solidFill>
                <a:srgbClr val="6B728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050"/>
              <a:buFont typeface="Arial"/>
              <a:buNone/>
            </a:pPr>
            <a:r>
              <a:rPr b="0" i="0" lang="en-US" sz="1050" u="none" cap="none" strike="noStrike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  - 기획서는 표지와 appendix를 포함하여 총 15페이지 이하로 구성해주시고, 도표·이미지를 삽입했다면 그에 대한 설명이 충실해야 합니다. </a:t>
            </a:r>
            <a:endParaRPr b="0" i="0" sz="1050" u="none" cap="none" strike="noStrike">
              <a:solidFill>
                <a:srgbClr val="6B728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050"/>
              <a:buFont typeface="Arial"/>
              <a:buNone/>
            </a:pPr>
            <a:r>
              <a:rPr b="0" i="0" lang="en-US" sz="1050" u="none" cap="none" strike="noStrike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  - 산업 문제는 공개 자료·뉴스·논문·기업 사례·LLM 기반 리서치 등으로 자유롭게 발굴 가능합니다. </a:t>
            </a:r>
            <a:endParaRPr/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050"/>
              <a:buFont typeface="Arial"/>
              <a:buNone/>
            </a:pPr>
            <a:r>
              <a:rPr b="0" i="0" lang="en-US" sz="1050" u="none" cap="none" strike="noStrike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  - 기획서는 최종 PDF로 변환하여 제출해주세요. </a:t>
            </a:r>
            <a:endParaRPr/>
          </a:p>
        </p:txBody>
      </p:sp>
      <p:sp>
        <p:nvSpPr>
          <p:cNvPr id="16" name="Google Shape;16;p1"/>
          <p:cNvSpPr/>
          <p:nvPr/>
        </p:nvSpPr>
        <p:spPr>
          <a:xfrm>
            <a:off x="822960" y="2796280"/>
            <a:ext cx="10515600" cy="2478024"/>
          </a:xfrm>
          <a:prstGeom prst="roundRect">
            <a:avLst>
              <a:gd fmla="val 2807" name="adj"/>
            </a:avLst>
          </a:prstGeom>
          <a:solidFill>
            <a:srgbClr val="FFFFFF"/>
          </a:solidFill>
          <a:ln cap="flat" cmpd="sng" w="12700">
            <a:solidFill>
              <a:srgbClr val="DCE1F5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5400000" dist="38100">
              <a:srgbClr val="9AA3D8">
                <a:alpha val="2509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" name="Google Shape;17;p1"/>
          <p:cNvSpPr/>
          <p:nvPr/>
        </p:nvSpPr>
        <p:spPr>
          <a:xfrm>
            <a:off x="1051560" y="3015736"/>
            <a:ext cx="1554480" cy="502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D5AFE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3D5AFE"/>
                </a:solidFill>
                <a:latin typeface="Arial"/>
                <a:ea typeface="Arial"/>
                <a:cs typeface="Arial"/>
                <a:sym typeface="Arial"/>
              </a:rPr>
              <a:t>팀명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1"/>
          <p:cNvSpPr/>
          <p:nvPr/>
        </p:nvSpPr>
        <p:spPr>
          <a:xfrm>
            <a:off x="2697480" y="3015736"/>
            <a:ext cx="8321040" cy="502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200"/>
              <a:buFont typeface="Arial"/>
              <a:buNone/>
            </a:pPr>
            <a:r>
              <a:rPr b="0" i="1" lang="en-US" sz="1200" u="none" cap="none" strike="noStrike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[팀명을 입력하세요]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1"/>
          <p:cNvSpPr/>
          <p:nvPr/>
        </p:nvSpPr>
        <p:spPr>
          <a:xfrm>
            <a:off x="1051560" y="3600952"/>
            <a:ext cx="1554480" cy="502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D5AFE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3D5AFE"/>
                </a:solidFill>
                <a:latin typeface="Arial"/>
                <a:ea typeface="Arial"/>
                <a:cs typeface="Arial"/>
                <a:sym typeface="Arial"/>
              </a:rPr>
              <a:t>팀원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p1"/>
          <p:cNvSpPr/>
          <p:nvPr/>
        </p:nvSpPr>
        <p:spPr>
          <a:xfrm>
            <a:off x="2697480" y="3600952"/>
            <a:ext cx="8321040" cy="502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200"/>
              <a:buFont typeface="Arial"/>
              <a:buNone/>
            </a:pPr>
            <a:r>
              <a:rPr b="0" i="1" lang="en-US" sz="1200" u="none" cap="none" strike="noStrike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[성명 / 역할 — 쉼표로 구분하여 전원 기재]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1"/>
          <p:cNvSpPr/>
          <p:nvPr/>
        </p:nvSpPr>
        <p:spPr>
          <a:xfrm>
            <a:off x="1051560" y="4186168"/>
            <a:ext cx="1554480" cy="502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D5AFE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3D5AFE"/>
                </a:solidFill>
                <a:latin typeface="Arial"/>
                <a:ea typeface="Arial"/>
                <a:cs typeface="Arial"/>
                <a:sym typeface="Arial"/>
              </a:rPr>
              <a:t>참가 트랙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22;p1"/>
          <p:cNvSpPr/>
          <p:nvPr/>
        </p:nvSpPr>
        <p:spPr>
          <a:xfrm>
            <a:off x="2697480" y="4186168"/>
            <a:ext cx="8321040" cy="502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200"/>
              <a:buFont typeface="Arial"/>
              <a:buNone/>
            </a:pPr>
            <a:r>
              <a:rPr b="0" i="1" lang="en-US" sz="1200" u="none" cap="none" strike="noStrike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[제조·산업최적화 / 화학·소재·에너지 / 금융 / 양자머신러닝 / 기타산업문제 / 코오롱 커스텀 트랙(주제1·2) 중 선택]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23;p1"/>
          <p:cNvSpPr/>
          <p:nvPr/>
        </p:nvSpPr>
        <p:spPr>
          <a:xfrm>
            <a:off x="1051560" y="4771384"/>
            <a:ext cx="1554480" cy="502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D5AFE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3D5AFE"/>
                </a:solidFill>
                <a:latin typeface="Arial"/>
                <a:ea typeface="Arial"/>
                <a:cs typeface="Arial"/>
                <a:sym typeface="Arial"/>
              </a:rPr>
              <a:t>한줄 소개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1"/>
          <p:cNvSpPr/>
          <p:nvPr/>
        </p:nvSpPr>
        <p:spPr>
          <a:xfrm>
            <a:off x="2697480" y="4771384"/>
            <a:ext cx="8321040" cy="502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200"/>
              <a:buFont typeface="Arial"/>
              <a:buNone/>
            </a:pPr>
            <a:r>
              <a:rPr b="0" i="1" lang="en-US" sz="1200" u="none" cap="none" strike="noStrike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[프로젝트를 한 문장으로 소개]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0"/>
          <p:cNvSpPr/>
          <p:nvPr/>
        </p:nvSpPr>
        <p:spPr>
          <a:xfrm>
            <a:off x="502920" y="292608"/>
            <a:ext cx="7772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D5AFE"/>
              </a:buClr>
              <a:buSzPts val="1100"/>
              <a:buFont typeface="Arial"/>
              <a:buNone/>
            </a:pPr>
            <a:r>
              <a:rPr b="1" lang="en-US" sz="1100">
                <a:solidFill>
                  <a:srgbClr val="3D5AFE"/>
                </a:solidFill>
                <a:latin typeface="Arial"/>
                <a:ea typeface="Arial"/>
                <a:cs typeface="Arial"/>
                <a:sym typeface="Arial"/>
              </a:rPr>
              <a:t>APPENDIX A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10"/>
          <p:cNvSpPr/>
          <p:nvPr/>
        </p:nvSpPr>
        <p:spPr>
          <a:xfrm>
            <a:off x="502920" y="530352"/>
            <a:ext cx="786384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B2E"/>
              </a:buClr>
              <a:buSzPts val="2400"/>
              <a:buFont typeface="Arial"/>
              <a:buNone/>
            </a:pPr>
            <a:r>
              <a:rPr b="1" lang="en-US" sz="2400">
                <a:solidFill>
                  <a:srgbClr val="1A1B2E"/>
                </a:solidFill>
                <a:latin typeface="Arial"/>
                <a:ea typeface="Arial"/>
                <a:cs typeface="Arial"/>
                <a:sym typeface="Arial"/>
              </a:rPr>
              <a:t>참고 자료 및 출처 통합표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61" name="Google Shape;161;p10"/>
          <p:cNvCxnSpPr/>
          <p:nvPr/>
        </p:nvCxnSpPr>
        <p:spPr>
          <a:xfrm>
            <a:off x="502920" y="1170432"/>
            <a:ext cx="11185855" cy="0"/>
          </a:xfrm>
          <a:prstGeom prst="straightConnector1">
            <a:avLst/>
          </a:prstGeom>
          <a:noFill/>
          <a:ln cap="flat" cmpd="sng" w="12700">
            <a:solidFill>
              <a:srgbClr val="E3E5EE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62" name="Google Shape;162;p10"/>
          <p:cNvSpPr/>
          <p:nvPr/>
        </p:nvSpPr>
        <p:spPr>
          <a:xfrm>
            <a:off x="502920" y="1280160"/>
            <a:ext cx="11185855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100"/>
              <a:buFont typeface="Arial"/>
              <a:buNone/>
            </a:pPr>
            <a:r>
              <a:rPr i="1" lang="en-US" sz="1100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각 페이지 아래에 적어둔 출처들을 여기 표로 모아서 정리해 주세요. 번호는 본문과 똑같이 맞춰주시면 됩니다.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63" name="Google Shape;163;p10"/>
          <p:cNvGraphicFramePr/>
          <p:nvPr/>
        </p:nvGraphicFramePr>
        <p:xfrm>
          <a:off x="502920" y="187452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{3CDA5ABD-7BD0-4189-8BB5-76991A4EE788}</a:tableStyleId>
              </a:tblPr>
              <a:tblGrid>
                <a:gridCol w="731525"/>
                <a:gridCol w="1828800"/>
                <a:gridCol w="2834650"/>
                <a:gridCol w="3383275"/>
                <a:gridCol w="2407625"/>
              </a:tblGrid>
              <a:tr h="4572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000"/>
                        <a:buFont typeface="Arial"/>
                        <a:buNone/>
                      </a:pPr>
                      <a:r>
                        <a:rPr b="1" lang="en-US" sz="10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번호</a:t>
                      </a:r>
                      <a:endParaRPr sz="1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B3F9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000"/>
                        <a:buFont typeface="Arial"/>
                        <a:buNone/>
                      </a:pPr>
                      <a:r>
                        <a:rPr b="1" lang="en-US" sz="10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관련 섹션</a:t>
                      </a:r>
                      <a:endParaRPr sz="1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B3F9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000"/>
                        <a:buFont typeface="Arial"/>
                        <a:buNone/>
                      </a:pPr>
                      <a:r>
                        <a:rPr b="1" lang="en-US" sz="10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자료명 / 데이터셋</a:t>
                      </a:r>
                      <a:endParaRPr sz="1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B3F9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000"/>
                        <a:buFont typeface="Arial"/>
                        <a:buNone/>
                      </a:pPr>
                      <a:r>
                        <a:rPr b="1" lang="en-US" sz="10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출처 (기관·저자·연도·URL/DOI)</a:t>
                      </a:r>
                      <a:endParaRPr sz="1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B3F9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000"/>
                        <a:buFont typeface="Arial"/>
                        <a:buNone/>
                      </a:pPr>
                      <a:r>
                        <a:rPr b="1" lang="en-US" sz="10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활용 내용</a:t>
                      </a:r>
                      <a:endParaRPr sz="1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B3F9E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A1B2E"/>
                        </a:buClr>
                        <a:buSzPts val="1000"/>
                        <a:buFont typeface="Arial"/>
                        <a:buNone/>
                      </a:pPr>
                      <a:r>
                        <a:rPr lang="en-US" sz="1000" u="none" cap="none" strike="noStrike">
                          <a:solidFill>
                            <a:srgbClr val="1A1B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01</a:t>
                      </a:r>
                      <a:endParaRPr sz="1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A1B2E"/>
                        </a:buClr>
                        <a:buSzPts val="1000"/>
                        <a:buFont typeface="Arial"/>
                        <a:buNone/>
                      </a:pPr>
                      <a:r>
                        <a:rPr lang="en-US" sz="1000" u="none" cap="none" strike="noStrike">
                          <a:solidFill>
                            <a:srgbClr val="1A1B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1. 문제 선정</a:t>
                      </a:r>
                      <a:endParaRPr sz="1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A1B2E"/>
                        </a:buClr>
                        <a:buSzPts val="1000"/>
                        <a:buFont typeface="Arial"/>
                        <a:buNone/>
                      </a:pPr>
                      <a:r>
                        <a:rPr lang="en-US" sz="1000" u="none" cap="none" strike="noStrike">
                          <a:solidFill>
                            <a:srgbClr val="1A1B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(예) 산업 pain-point 관련 뉴스·보고서</a:t>
                      </a:r>
                      <a:endParaRPr sz="1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A1B2E"/>
                        </a:buClr>
                        <a:buSzPts val="1000"/>
                        <a:buFont typeface="Arial"/>
                        <a:buNone/>
                      </a:pPr>
                      <a:r>
                        <a:rPr lang="en-US" sz="1000" u="none" cap="none" strike="noStrike">
                          <a:solidFill>
                            <a:srgbClr val="1A1B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(기관/매체, 제목, 연도, URL)</a:t>
                      </a:r>
                      <a:endParaRPr sz="1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A1B2E"/>
                        </a:buClr>
                        <a:buSzPts val="1000"/>
                        <a:buFont typeface="Arial"/>
                        <a:buNone/>
                      </a:pPr>
                      <a:r>
                        <a:rPr lang="en-US" sz="1000" u="none" cap="none" strike="noStrike">
                          <a:solidFill>
                            <a:srgbClr val="1A1B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문제 규모·시급성 근거</a:t>
                      </a:r>
                      <a:endParaRPr sz="1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A1B2E"/>
                        </a:buClr>
                        <a:buSzPts val="1000"/>
                        <a:buFont typeface="Arial"/>
                        <a:buNone/>
                      </a:pPr>
                      <a:r>
                        <a:rPr lang="en-US" sz="1000" u="none" cap="none" strike="noStrike">
                          <a:solidFill>
                            <a:srgbClr val="1A1B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02</a:t>
                      </a:r>
                      <a:endParaRPr sz="1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F8F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A1B2E"/>
                        </a:buClr>
                        <a:buSzPts val="1000"/>
                        <a:buFont typeface="Arial"/>
                        <a:buNone/>
                      </a:pPr>
                      <a:r>
                        <a:rPr lang="en-US" sz="1000" u="none" cap="none" strike="noStrike">
                          <a:solidFill>
                            <a:srgbClr val="1A1B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3. 양자 방법론</a:t>
                      </a:r>
                      <a:endParaRPr sz="1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F8F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A1B2E"/>
                        </a:buClr>
                        <a:buSzPts val="1000"/>
                        <a:buFont typeface="Arial"/>
                        <a:buNone/>
                      </a:pPr>
                      <a:r>
                        <a:rPr lang="en-US" sz="1000" u="none" cap="none" strike="noStrike">
                          <a:solidFill>
                            <a:srgbClr val="1A1B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(예) PennyLane Datasets (Xanadu)</a:t>
                      </a:r>
                      <a:endParaRPr sz="1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F8F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A1B2E"/>
                        </a:buClr>
                        <a:buSzPts val="1000"/>
                        <a:buFont typeface="Arial"/>
                        <a:buNone/>
                      </a:pPr>
                      <a:r>
                        <a:rPr lang="en-US" sz="1000" u="none" cap="none" strike="noStrike">
                          <a:solidFill>
                            <a:srgbClr val="1A1B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https://pennylane.ai/datasets/</a:t>
                      </a:r>
                      <a:endParaRPr sz="1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F8F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A1B2E"/>
                        </a:buClr>
                        <a:buSzPts val="1000"/>
                        <a:buFont typeface="Arial"/>
                        <a:buNone/>
                      </a:pPr>
                      <a:r>
                        <a:rPr lang="en-US" sz="1000" u="none" cap="none" strike="noStrike">
                          <a:solidFill>
                            <a:srgbClr val="1A1B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Hamiltonian/QML 데이터 재정의 근거</a:t>
                      </a:r>
                      <a:endParaRPr sz="1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F8FC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A1B2E"/>
                        </a:buClr>
                        <a:buSzPts val="1000"/>
                        <a:buFont typeface="Arial"/>
                        <a:buNone/>
                      </a:pPr>
                      <a:r>
                        <a:rPr lang="en-US" sz="1000" u="none" cap="none" strike="noStrike">
                          <a:solidFill>
                            <a:srgbClr val="1A1B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03</a:t>
                      </a:r>
                      <a:endParaRPr sz="1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A1B2E"/>
                        </a:buClr>
                        <a:buSzPts val="1000"/>
                        <a:buFont typeface="Arial"/>
                        <a:buNone/>
                      </a:pPr>
                      <a:r>
                        <a:rPr lang="en-US" sz="1000" u="none" cap="none" strike="noStrike">
                          <a:solidFill>
                            <a:srgbClr val="1A1B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3. 양자 방법론</a:t>
                      </a:r>
                      <a:endParaRPr sz="1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A1B2E"/>
                        </a:buClr>
                        <a:buSzPts val="1000"/>
                        <a:buFont typeface="Arial"/>
                        <a:buNone/>
                      </a:pPr>
                      <a:r>
                        <a:rPr lang="en-US" sz="1000" u="none" cap="none" strike="noStrike">
                          <a:solidFill>
                            <a:srgbClr val="1A1B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(예) 관련 학술 논문 / SOTA 벤치마크</a:t>
                      </a:r>
                      <a:endParaRPr sz="1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A1B2E"/>
                        </a:buClr>
                        <a:buSzPts val="1000"/>
                        <a:buFont typeface="Arial"/>
                        <a:buNone/>
                      </a:pPr>
                      <a:r>
                        <a:rPr lang="en-US" sz="1000" u="none" cap="none" strike="noStrike">
                          <a:solidFill>
                            <a:srgbClr val="1A1B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저자, 학회지, 연도, DOI</a:t>
                      </a:r>
                      <a:endParaRPr sz="1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A1B2E"/>
                        </a:buClr>
                        <a:buSzPts val="1000"/>
                        <a:buFont typeface="Arial"/>
                        <a:buNone/>
                      </a:pPr>
                      <a:r>
                        <a:rPr lang="en-US" sz="1000" u="none" cap="none" strike="noStrike">
                          <a:solidFill>
                            <a:srgbClr val="1A1B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이론적 우위 가설의 근거 수치</a:t>
                      </a:r>
                      <a:endParaRPr sz="1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A1B2E"/>
                        </a:buClr>
                        <a:buSzPts val="1000"/>
                        <a:buFont typeface="Arial"/>
                        <a:buNone/>
                      </a:pPr>
                      <a:r>
                        <a:rPr lang="en-US" sz="1000" u="none" cap="none" strike="noStrike">
                          <a:solidFill>
                            <a:srgbClr val="1A1B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04</a:t>
                      </a:r>
                      <a:endParaRPr sz="1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F8F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A1B2E"/>
                        </a:buClr>
                        <a:buSzPts val="1000"/>
                        <a:buFont typeface="Arial"/>
                        <a:buNone/>
                      </a:pPr>
                      <a:r>
                        <a:rPr lang="en-US" sz="1000" u="none" cap="none" strike="noStrike">
                          <a:solidFill>
                            <a:srgbClr val="1A1B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4. 검증·구현</a:t>
                      </a:r>
                      <a:endParaRPr sz="1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F8F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A1B2E"/>
                        </a:buClr>
                        <a:buSzPts val="1000"/>
                        <a:buFont typeface="Arial"/>
                        <a:buNone/>
                      </a:pPr>
                      <a:r>
                        <a:rPr lang="en-US" sz="1000" u="none" cap="none" strike="noStrike">
                          <a:solidFill>
                            <a:srgbClr val="1A1B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(예) 활용 데이터셋</a:t>
                      </a:r>
                      <a:endParaRPr sz="1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F8F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A1B2E"/>
                        </a:buClr>
                        <a:buSzPts val="1000"/>
                        <a:buFont typeface="Arial"/>
                        <a:buNone/>
                      </a:pPr>
                      <a:r>
                        <a:rPr lang="en-US" sz="1000" u="none" cap="none" strike="noStrike">
                          <a:solidFill>
                            <a:srgbClr val="1A1B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Kaggle / MoleculeNet / TSPLIB 등 URL</a:t>
                      </a:r>
                      <a:endParaRPr sz="1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F8F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A1B2E"/>
                        </a:buClr>
                        <a:buSzPts val="1000"/>
                        <a:buFont typeface="Arial"/>
                        <a:buNone/>
                      </a:pPr>
                      <a:r>
                        <a:rPr lang="en-US" sz="1000" u="none" cap="none" strike="noStrike">
                          <a:solidFill>
                            <a:srgbClr val="1A1B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구현·재현에 사용한 데이터 출처</a:t>
                      </a:r>
                      <a:endParaRPr sz="1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F8FC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t/>
                      </a:r>
                      <a:endParaRPr sz="1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t/>
                      </a:r>
                      <a:endParaRPr sz="1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t/>
                      </a:r>
                      <a:endParaRPr sz="1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t/>
                      </a:r>
                      <a:endParaRPr sz="1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t/>
                      </a:r>
                      <a:endParaRPr sz="1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t/>
                      </a:r>
                      <a:endParaRPr sz="1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F8F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t/>
                      </a:r>
                      <a:endParaRPr sz="1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F8F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t/>
                      </a:r>
                      <a:endParaRPr sz="1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F8F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t/>
                      </a:r>
                      <a:endParaRPr sz="1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F8F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r>
                        <a:t/>
                      </a:r>
                      <a:endParaRPr sz="1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F8FC"/>
                    </a:solidFill>
                  </a:tcPr>
                </a:tc>
              </a:tr>
            </a:tbl>
          </a:graphicData>
        </a:graphic>
      </p:graphicFrame>
      <p:sp>
        <p:nvSpPr>
          <p:cNvPr id="164" name="Google Shape;164;p10"/>
          <p:cNvSpPr/>
          <p:nvPr/>
        </p:nvSpPr>
        <p:spPr>
          <a:xfrm>
            <a:off x="502920" y="5623560"/>
            <a:ext cx="11185855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950"/>
              <a:buFont typeface="Arial"/>
              <a:buNone/>
            </a:pPr>
            <a:r>
              <a:rPr i="1" lang="en-US" sz="950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외부 자료·데이터·논문·오픈소스를 활용했다면 출처를 꼭 남겨주세요. 누락 시 '기획서 완성도 및 가이드라인 준수' 항목에서 점수가 깎일 수 있습니다.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10"/>
          <p:cNvSpPr/>
          <p:nvPr/>
        </p:nvSpPr>
        <p:spPr>
          <a:xfrm>
            <a:off x="11368735" y="6473952"/>
            <a:ext cx="4572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9AA0B4"/>
              </a:buClr>
              <a:buSzPts val="1000"/>
              <a:buFont typeface="Arial"/>
              <a:buNone/>
            </a:pPr>
            <a:r>
              <a:rPr lang="en-US" sz="1000">
                <a:solidFill>
                  <a:srgbClr val="9AA0B4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1"/>
          <p:cNvSpPr/>
          <p:nvPr/>
        </p:nvSpPr>
        <p:spPr>
          <a:xfrm>
            <a:off x="502920" y="292608"/>
            <a:ext cx="7772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D5AFE"/>
              </a:buClr>
              <a:buSzPts val="1100"/>
              <a:buFont typeface="Arial"/>
              <a:buNone/>
            </a:pPr>
            <a:r>
              <a:rPr b="1" lang="en-US" sz="1100">
                <a:solidFill>
                  <a:srgbClr val="3D5AFE"/>
                </a:solidFill>
                <a:latin typeface="Arial"/>
                <a:ea typeface="Arial"/>
                <a:cs typeface="Arial"/>
                <a:sym typeface="Arial"/>
              </a:rPr>
              <a:t>APPENDIX B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11"/>
          <p:cNvSpPr/>
          <p:nvPr/>
        </p:nvSpPr>
        <p:spPr>
          <a:xfrm>
            <a:off x="502920" y="530352"/>
            <a:ext cx="786384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B2E"/>
              </a:buClr>
              <a:buSzPts val="2400"/>
              <a:buFont typeface="Arial"/>
              <a:buNone/>
            </a:pPr>
            <a:r>
              <a:rPr b="1" lang="en-US" sz="2400">
                <a:solidFill>
                  <a:srgbClr val="1A1B2E"/>
                </a:solidFill>
                <a:latin typeface="Arial"/>
                <a:ea typeface="Arial"/>
                <a:cs typeface="Arial"/>
                <a:sym typeface="Arial"/>
              </a:rPr>
              <a:t>AI/LLM 도구 활용 내역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73" name="Google Shape;173;p11"/>
          <p:cNvCxnSpPr/>
          <p:nvPr/>
        </p:nvCxnSpPr>
        <p:spPr>
          <a:xfrm>
            <a:off x="502920" y="1170432"/>
            <a:ext cx="11185855" cy="0"/>
          </a:xfrm>
          <a:prstGeom prst="straightConnector1">
            <a:avLst/>
          </a:prstGeom>
          <a:noFill/>
          <a:ln cap="flat" cmpd="sng" w="12700">
            <a:solidFill>
              <a:srgbClr val="E3E5EE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74" name="Google Shape;174;p11"/>
          <p:cNvSpPr/>
          <p:nvPr/>
        </p:nvSpPr>
        <p:spPr>
          <a:xfrm>
            <a:off x="502920" y="1463040"/>
            <a:ext cx="11185855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100"/>
              <a:buFont typeface="Arial"/>
              <a:buNone/>
            </a:pPr>
            <a:r>
              <a:rPr i="1" lang="en-US" sz="1100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ChatGPT, Claude 같은 AI 도구는 사용하셔도 됩니다. 다만 어디에 어떻게 썼는지는 적어주셔야 하고, 결과물이 맞는지는 팀에서 직접 확인해야 합니다.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75" name="Google Shape;175;p11"/>
          <p:cNvGraphicFramePr/>
          <p:nvPr/>
        </p:nvGraphicFramePr>
        <p:xfrm>
          <a:off x="502920" y="214884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{3CDA5ABD-7BD0-4189-8BB5-76991A4EE788}</a:tableStyleId>
              </a:tblPr>
              <a:tblGrid>
                <a:gridCol w="3017525"/>
                <a:gridCol w="4510725"/>
                <a:gridCol w="3657600"/>
              </a:tblGrid>
              <a:tr h="4572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US" sz="11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사용 AI/LLM 도구</a:t>
                      </a:r>
                      <a:endParaRPr sz="11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B3F9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US" sz="11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활용 범위</a:t>
                      </a:r>
                      <a:endParaRPr sz="11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B3F9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US" sz="11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결과물 검증 방법</a:t>
                      </a:r>
                      <a:endParaRPr sz="11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B3F9E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A1B2E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cap="none" strike="noStrike">
                          <a:solidFill>
                            <a:srgbClr val="1A1B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(예) ChatGPT / Claude 등</a:t>
                      </a:r>
                      <a:endParaRPr sz="11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A1B2E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cap="none" strike="noStrike">
                          <a:solidFill>
                            <a:srgbClr val="1A1B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(예) 산업 리서치 초안, 코드 스니펫</a:t>
                      </a:r>
                      <a:endParaRPr sz="11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A1B2E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cap="none" strike="noStrike">
                          <a:solidFill>
                            <a:srgbClr val="1A1B2E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(예) 팀원 교차 검토, 원 출처 대조</a:t>
                      </a:r>
                      <a:endParaRPr sz="11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t/>
                      </a:r>
                      <a:endParaRPr sz="11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F8F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t/>
                      </a:r>
                      <a:endParaRPr sz="11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F8F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t/>
                      </a:r>
                      <a:endParaRPr sz="11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F8FC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t/>
                      </a:r>
                      <a:endParaRPr sz="11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t/>
                      </a:r>
                      <a:endParaRPr sz="11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t/>
                      </a:r>
                      <a:endParaRPr sz="11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3E5E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76" name="Google Shape;176;p11"/>
          <p:cNvSpPr/>
          <p:nvPr/>
        </p:nvSpPr>
        <p:spPr>
          <a:xfrm>
            <a:off x="502920" y="4206240"/>
            <a:ext cx="11185855" cy="1600200"/>
          </a:xfrm>
          <a:prstGeom prst="roundRect">
            <a:avLst>
              <a:gd fmla="val 3429" name="adj"/>
            </a:avLst>
          </a:prstGeom>
          <a:solidFill>
            <a:srgbClr val="EEF0FC"/>
          </a:solidFill>
          <a:ln cap="flat" cmpd="sng" w="9525">
            <a:solidFill>
              <a:srgbClr val="C7CC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p11"/>
          <p:cNvSpPr/>
          <p:nvPr/>
        </p:nvSpPr>
        <p:spPr>
          <a:xfrm>
            <a:off x="667512" y="4334256"/>
            <a:ext cx="10856671" cy="13441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177800" lvl="0" marL="177800" marR="0" rtl="0" algn="l">
              <a:spcBef>
                <a:spcPts val="0"/>
              </a:spcBef>
              <a:spcAft>
                <a:spcPts val="0"/>
              </a:spcAft>
              <a:buClr>
                <a:srgbClr val="1A1B2E"/>
              </a:buClr>
              <a:buSzPts val="1150"/>
              <a:buFont typeface="Arial"/>
              <a:buChar char="•"/>
            </a:pPr>
            <a:r>
              <a:rPr lang="en-US" sz="1150">
                <a:solidFill>
                  <a:srgbClr val="1A1B2E"/>
                </a:solidFill>
                <a:latin typeface="Arial"/>
                <a:ea typeface="Arial"/>
                <a:cs typeface="Arial"/>
                <a:sym typeface="Arial"/>
              </a:rPr>
              <a:t>이 항목은 출처를 잘 밝혔는지, 정해진 형식(PDF)을 지켰는지, 제공된 교육에 참여했는지를 봅니다.</a:t>
            </a:r>
            <a:endParaRPr sz="11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marR="0" rtl="0" algn="l">
              <a:spcBef>
                <a:spcPts val="600"/>
              </a:spcBef>
              <a:spcAft>
                <a:spcPts val="0"/>
              </a:spcAft>
              <a:buClr>
                <a:srgbClr val="1A1B2E"/>
              </a:buClr>
              <a:buSzPts val="1150"/>
              <a:buFont typeface="Arial"/>
              <a:buChar char="•"/>
            </a:pPr>
            <a:r>
              <a:rPr lang="en-US" sz="1150">
                <a:solidFill>
                  <a:srgbClr val="1A1B2E"/>
                </a:solidFill>
                <a:latin typeface="Arial"/>
                <a:ea typeface="Arial"/>
                <a:cs typeface="Arial"/>
                <a:sym typeface="Arial"/>
              </a:rPr>
              <a:t>제출 전에 한 번만 확인해 주세요 — 표지 다음에 목차가 있는지, 페이지마다 번호가 있는지, 그림·표에 설명이 달려 있는지, 전체 15페이지를 넘지 않는지.</a:t>
            </a:r>
            <a:endParaRPr sz="11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11"/>
          <p:cNvSpPr/>
          <p:nvPr/>
        </p:nvSpPr>
        <p:spPr>
          <a:xfrm>
            <a:off x="11368735" y="6473952"/>
            <a:ext cx="4572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9AA0B4"/>
              </a:buClr>
              <a:buSzPts val="1000"/>
              <a:buFont typeface="Arial"/>
              <a:buNone/>
            </a:pPr>
            <a:r>
              <a:rPr lang="en-US" sz="1000">
                <a:solidFill>
                  <a:srgbClr val="9AA0B4"/>
                </a:solidFill>
                <a:latin typeface="Arial"/>
                <a:ea typeface="Arial"/>
                <a:cs typeface="Arial"/>
                <a:sym typeface="Arial"/>
              </a:rPr>
              <a:t>9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8FF"/>
        </a:solidFill>
      </p:bgPr>
    </p:bg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"/>
          <p:cNvSpPr/>
          <p:nvPr/>
        </p:nvSpPr>
        <p:spPr>
          <a:xfrm>
            <a:off x="822960" y="685800"/>
            <a:ext cx="731520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B2E"/>
              </a:buClr>
              <a:buSzPts val="2800"/>
              <a:buFont typeface="Arial"/>
              <a:buNone/>
            </a:pPr>
            <a:r>
              <a:rPr b="1" lang="en-US" sz="2800">
                <a:solidFill>
                  <a:srgbClr val="1A1B2E"/>
                </a:solidFill>
                <a:latin typeface="Arial"/>
                <a:ea typeface="Arial"/>
                <a:cs typeface="Arial"/>
                <a:sym typeface="Arial"/>
              </a:rPr>
              <a:t>목차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2"/>
          <p:cNvSpPr/>
          <p:nvPr/>
        </p:nvSpPr>
        <p:spPr>
          <a:xfrm>
            <a:off x="822960" y="1417320"/>
            <a:ext cx="457200" cy="365760"/>
          </a:xfrm>
          <a:prstGeom prst="roundRect">
            <a:avLst>
              <a:gd fmla="val 15000" name="adj"/>
            </a:avLst>
          </a:prstGeom>
          <a:solidFill>
            <a:srgbClr val="3D5AF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" name="Google Shape;32;p2"/>
          <p:cNvSpPr/>
          <p:nvPr/>
        </p:nvSpPr>
        <p:spPr>
          <a:xfrm>
            <a:off x="822960" y="1417320"/>
            <a:ext cx="4572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</a:pPr>
            <a:r>
              <a:rPr b="1" lang="en-US" sz="13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2"/>
          <p:cNvSpPr/>
          <p:nvPr/>
        </p:nvSpPr>
        <p:spPr>
          <a:xfrm>
            <a:off x="1508760" y="1389888"/>
            <a:ext cx="5577840" cy="4206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B2E"/>
              </a:buClr>
              <a:buSzPts val="1350"/>
              <a:buFont typeface="Arial"/>
              <a:buNone/>
            </a:pPr>
            <a:r>
              <a:rPr b="1" lang="en-US" sz="1350">
                <a:solidFill>
                  <a:srgbClr val="1A1B2E"/>
                </a:solidFill>
                <a:latin typeface="Arial"/>
                <a:ea typeface="Arial"/>
                <a:cs typeface="Arial"/>
                <a:sym typeface="Arial"/>
              </a:rPr>
              <a:t>팀 소개</a:t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2"/>
          <p:cNvSpPr/>
          <p:nvPr/>
        </p:nvSpPr>
        <p:spPr>
          <a:xfrm>
            <a:off x="822960" y="1892808"/>
            <a:ext cx="457200" cy="365760"/>
          </a:xfrm>
          <a:prstGeom prst="roundRect">
            <a:avLst>
              <a:gd fmla="val 15000" name="adj"/>
            </a:avLst>
          </a:prstGeom>
          <a:solidFill>
            <a:srgbClr val="3D5AF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" name="Google Shape;35;p2"/>
          <p:cNvSpPr/>
          <p:nvPr/>
        </p:nvSpPr>
        <p:spPr>
          <a:xfrm>
            <a:off x="822960" y="1892808"/>
            <a:ext cx="4572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</a:pPr>
            <a:r>
              <a:rPr b="1" lang="en-US" sz="13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;p2"/>
          <p:cNvSpPr/>
          <p:nvPr/>
        </p:nvSpPr>
        <p:spPr>
          <a:xfrm>
            <a:off x="1508760" y="1865376"/>
            <a:ext cx="5577840" cy="4206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B2E"/>
              </a:buClr>
              <a:buSzPts val="1350"/>
              <a:buFont typeface="Arial"/>
              <a:buNone/>
            </a:pPr>
            <a:r>
              <a:rPr b="1" lang="en-US" sz="1350">
                <a:solidFill>
                  <a:srgbClr val="1A1B2E"/>
                </a:solidFill>
              </a:rPr>
              <a:t>산업 </a:t>
            </a:r>
            <a:r>
              <a:rPr b="1" lang="en-US" sz="1350">
                <a:solidFill>
                  <a:srgbClr val="1A1B2E"/>
                </a:solidFill>
                <a:latin typeface="Arial"/>
                <a:ea typeface="Arial"/>
                <a:cs typeface="Arial"/>
                <a:sym typeface="Arial"/>
              </a:rPr>
              <a:t>문제 </a:t>
            </a:r>
            <a:r>
              <a:rPr b="1" lang="en-US" sz="1350">
                <a:solidFill>
                  <a:srgbClr val="1A1B2E"/>
                </a:solidFill>
              </a:rPr>
              <a:t>정의</a:t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p2"/>
          <p:cNvSpPr/>
          <p:nvPr/>
        </p:nvSpPr>
        <p:spPr>
          <a:xfrm>
            <a:off x="822960" y="2368296"/>
            <a:ext cx="457200" cy="365760"/>
          </a:xfrm>
          <a:prstGeom prst="roundRect">
            <a:avLst>
              <a:gd fmla="val 15000" name="adj"/>
            </a:avLst>
          </a:prstGeom>
          <a:solidFill>
            <a:srgbClr val="3D5AF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2"/>
          <p:cNvSpPr/>
          <p:nvPr/>
        </p:nvSpPr>
        <p:spPr>
          <a:xfrm>
            <a:off x="822960" y="2368296"/>
            <a:ext cx="4572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</a:pPr>
            <a:r>
              <a:rPr b="1" lang="en-US" sz="13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2"/>
          <p:cNvSpPr/>
          <p:nvPr/>
        </p:nvSpPr>
        <p:spPr>
          <a:xfrm>
            <a:off x="1508760" y="2340864"/>
            <a:ext cx="5577840" cy="4206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B2E"/>
              </a:buClr>
              <a:buSzPts val="1350"/>
              <a:buFont typeface="Arial"/>
              <a:buNone/>
            </a:pPr>
            <a:r>
              <a:rPr b="1" lang="en-US" sz="1350">
                <a:solidFill>
                  <a:srgbClr val="1A1B2E"/>
                </a:solidFill>
                <a:latin typeface="Arial"/>
                <a:ea typeface="Arial"/>
                <a:cs typeface="Arial"/>
                <a:sym typeface="Arial"/>
              </a:rPr>
              <a:t>현재 해결 방식 및 한계</a:t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0;p2"/>
          <p:cNvSpPr/>
          <p:nvPr/>
        </p:nvSpPr>
        <p:spPr>
          <a:xfrm>
            <a:off x="822960" y="2843784"/>
            <a:ext cx="457200" cy="365760"/>
          </a:xfrm>
          <a:prstGeom prst="roundRect">
            <a:avLst>
              <a:gd fmla="val 15000" name="adj"/>
            </a:avLst>
          </a:prstGeom>
          <a:solidFill>
            <a:srgbClr val="3D5AF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" name="Google Shape;41;p2"/>
          <p:cNvSpPr/>
          <p:nvPr/>
        </p:nvSpPr>
        <p:spPr>
          <a:xfrm>
            <a:off x="822960" y="2843784"/>
            <a:ext cx="4572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</a:pPr>
            <a:r>
              <a:rPr b="1" lang="en-US" sz="13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2"/>
          <p:cNvSpPr/>
          <p:nvPr/>
        </p:nvSpPr>
        <p:spPr>
          <a:xfrm>
            <a:off x="1508760" y="2816352"/>
            <a:ext cx="5577840" cy="4206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B2E"/>
              </a:buClr>
              <a:buSzPts val="1350"/>
              <a:buFont typeface="Arial"/>
              <a:buNone/>
            </a:pPr>
            <a:r>
              <a:rPr b="1" lang="en-US" sz="1350">
                <a:solidFill>
                  <a:srgbClr val="1A1B2E"/>
                </a:solidFill>
                <a:latin typeface="Arial"/>
                <a:ea typeface="Arial"/>
                <a:cs typeface="Arial"/>
                <a:sym typeface="Arial"/>
              </a:rPr>
              <a:t>양자 방법론 설명 (1/2) — Reframing</a:t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43;p2"/>
          <p:cNvSpPr/>
          <p:nvPr/>
        </p:nvSpPr>
        <p:spPr>
          <a:xfrm>
            <a:off x="822960" y="3319272"/>
            <a:ext cx="457200" cy="365760"/>
          </a:xfrm>
          <a:prstGeom prst="roundRect">
            <a:avLst>
              <a:gd fmla="val 15000" name="adj"/>
            </a:avLst>
          </a:prstGeom>
          <a:solidFill>
            <a:srgbClr val="3D5AF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" name="Google Shape;44;p2"/>
          <p:cNvSpPr/>
          <p:nvPr/>
        </p:nvSpPr>
        <p:spPr>
          <a:xfrm>
            <a:off x="822960" y="3319272"/>
            <a:ext cx="4572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</a:pPr>
            <a:r>
              <a:rPr b="1" lang="en-US" sz="13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45;p2"/>
          <p:cNvSpPr/>
          <p:nvPr/>
        </p:nvSpPr>
        <p:spPr>
          <a:xfrm>
            <a:off x="1508760" y="3291840"/>
            <a:ext cx="5577840" cy="4206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B2E"/>
              </a:buClr>
              <a:buSzPts val="1350"/>
              <a:buFont typeface="Arial"/>
              <a:buNone/>
            </a:pPr>
            <a:r>
              <a:rPr b="1" lang="en-US" sz="1350">
                <a:solidFill>
                  <a:srgbClr val="1A1B2E"/>
                </a:solidFill>
                <a:latin typeface="Arial"/>
                <a:ea typeface="Arial"/>
                <a:cs typeface="Arial"/>
                <a:sym typeface="Arial"/>
              </a:rPr>
              <a:t>양자 방법론 설명 (2/2) — 해결 전략</a:t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2"/>
          <p:cNvSpPr/>
          <p:nvPr/>
        </p:nvSpPr>
        <p:spPr>
          <a:xfrm>
            <a:off x="822960" y="3794760"/>
            <a:ext cx="457200" cy="365760"/>
          </a:xfrm>
          <a:prstGeom prst="roundRect">
            <a:avLst>
              <a:gd fmla="val 15000" name="adj"/>
            </a:avLst>
          </a:prstGeom>
          <a:solidFill>
            <a:srgbClr val="3D5AF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" name="Google Shape;47;p2"/>
          <p:cNvSpPr/>
          <p:nvPr/>
        </p:nvSpPr>
        <p:spPr>
          <a:xfrm>
            <a:off x="822960" y="3794760"/>
            <a:ext cx="4572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</a:pPr>
            <a:r>
              <a:rPr b="1" lang="en-US" sz="13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48;p2"/>
          <p:cNvSpPr/>
          <p:nvPr/>
        </p:nvSpPr>
        <p:spPr>
          <a:xfrm>
            <a:off x="1508760" y="3767328"/>
            <a:ext cx="5577840" cy="4206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B2E"/>
              </a:buClr>
              <a:buSzPts val="1350"/>
              <a:buFont typeface="Arial"/>
              <a:buNone/>
            </a:pPr>
            <a:r>
              <a:rPr b="1" lang="en-US" sz="1350">
                <a:solidFill>
                  <a:srgbClr val="1A1B2E"/>
                </a:solidFill>
                <a:latin typeface="Arial"/>
                <a:ea typeface="Arial"/>
                <a:cs typeface="Arial"/>
                <a:sym typeface="Arial"/>
              </a:rPr>
              <a:t>알고리즘 검증·구현 계획</a:t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2"/>
          <p:cNvSpPr/>
          <p:nvPr/>
        </p:nvSpPr>
        <p:spPr>
          <a:xfrm>
            <a:off x="822960" y="4270248"/>
            <a:ext cx="457200" cy="365760"/>
          </a:xfrm>
          <a:prstGeom prst="roundRect">
            <a:avLst>
              <a:gd fmla="val 15000" name="adj"/>
            </a:avLst>
          </a:prstGeom>
          <a:solidFill>
            <a:srgbClr val="3D5AF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" name="Google Shape;50;p2"/>
          <p:cNvSpPr/>
          <p:nvPr/>
        </p:nvSpPr>
        <p:spPr>
          <a:xfrm>
            <a:off x="822960" y="4270248"/>
            <a:ext cx="4572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</a:pPr>
            <a:r>
              <a:rPr b="1" lang="en-US" sz="13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1;p2"/>
          <p:cNvSpPr/>
          <p:nvPr/>
        </p:nvSpPr>
        <p:spPr>
          <a:xfrm>
            <a:off x="1508760" y="4242816"/>
            <a:ext cx="5577840" cy="4206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B2E"/>
              </a:buClr>
              <a:buSzPts val="1350"/>
              <a:buFont typeface="Arial"/>
              <a:buNone/>
            </a:pPr>
            <a:r>
              <a:rPr b="1" lang="en-US" sz="1350">
                <a:solidFill>
                  <a:srgbClr val="1A1B2E"/>
                </a:solidFill>
                <a:latin typeface="Arial"/>
                <a:ea typeface="Arial"/>
                <a:cs typeface="Arial"/>
                <a:sym typeface="Arial"/>
              </a:rPr>
              <a:t>결론</a:t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2"/>
          <p:cNvSpPr/>
          <p:nvPr/>
        </p:nvSpPr>
        <p:spPr>
          <a:xfrm>
            <a:off x="822960" y="4745736"/>
            <a:ext cx="457200" cy="365760"/>
          </a:xfrm>
          <a:prstGeom prst="roundRect">
            <a:avLst>
              <a:gd fmla="val 15000" name="adj"/>
            </a:avLst>
          </a:prstGeom>
          <a:solidFill>
            <a:srgbClr val="4B3F9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Google Shape;53;p2"/>
          <p:cNvSpPr/>
          <p:nvPr/>
        </p:nvSpPr>
        <p:spPr>
          <a:xfrm>
            <a:off x="822960" y="4745736"/>
            <a:ext cx="4572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</a:pPr>
            <a:r>
              <a:rPr b="1" lang="en-US" sz="13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2"/>
          <p:cNvSpPr/>
          <p:nvPr/>
        </p:nvSpPr>
        <p:spPr>
          <a:xfrm>
            <a:off x="1508760" y="4718304"/>
            <a:ext cx="5577840" cy="4206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B2E"/>
              </a:buClr>
              <a:buSzPts val="1350"/>
              <a:buFont typeface="Arial"/>
              <a:buNone/>
            </a:pPr>
            <a:r>
              <a:rPr b="1" lang="en-US" sz="1350">
                <a:solidFill>
                  <a:srgbClr val="1A1B2E"/>
                </a:solidFill>
                <a:latin typeface="Arial"/>
                <a:ea typeface="Arial"/>
                <a:cs typeface="Arial"/>
                <a:sym typeface="Arial"/>
              </a:rPr>
              <a:t>Appendix A — 참고 자료 및 출처 통합표</a:t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5;p2"/>
          <p:cNvSpPr/>
          <p:nvPr/>
        </p:nvSpPr>
        <p:spPr>
          <a:xfrm>
            <a:off x="822960" y="5221224"/>
            <a:ext cx="457200" cy="365760"/>
          </a:xfrm>
          <a:prstGeom prst="roundRect">
            <a:avLst>
              <a:gd fmla="val 15000" name="adj"/>
            </a:avLst>
          </a:prstGeom>
          <a:solidFill>
            <a:srgbClr val="4B3F9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" name="Google Shape;56;p2"/>
          <p:cNvSpPr/>
          <p:nvPr/>
        </p:nvSpPr>
        <p:spPr>
          <a:xfrm>
            <a:off x="822960" y="5221224"/>
            <a:ext cx="4572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</a:pPr>
            <a:r>
              <a:rPr b="1" lang="en-US" sz="13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2"/>
          <p:cNvSpPr/>
          <p:nvPr/>
        </p:nvSpPr>
        <p:spPr>
          <a:xfrm>
            <a:off x="1508760" y="5193792"/>
            <a:ext cx="5577840" cy="4206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B2E"/>
              </a:buClr>
              <a:buSzPts val="1350"/>
              <a:buFont typeface="Arial"/>
              <a:buNone/>
            </a:pPr>
            <a:r>
              <a:rPr b="1" lang="en-US" sz="1350">
                <a:solidFill>
                  <a:srgbClr val="1A1B2E"/>
                </a:solidFill>
                <a:latin typeface="Arial"/>
                <a:ea typeface="Arial"/>
                <a:cs typeface="Arial"/>
                <a:sym typeface="Arial"/>
              </a:rPr>
              <a:t>Appendix B — AI/LLM 도구 활용 내역</a:t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3"/>
          <p:cNvSpPr/>
          <p:nvPr/>
        </p:nvSpPr>
        <p:spPr>
          <a:xfrm>
            <a:off x="502920" y="292608"/>
            <a:ext cx="7772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D5AFE"/>
              </a:buClr>
              <a:buSzPts val="1100"/>
              <a:buFont typeface="Arial"/>
              <a:buNone/>
            </a:pPr>
            <a:r>
              <a:rPr b="1" lang="en-US" sz="1100">
                <a:solidFill>
                  <a:srgbClr val="3D5AFE"/>
                </a:solidFill>
                <a:latin typeface="Arial"/>
                <a:ea typeface="Arial"/>
                <a:cs typeface="Arial"/>
                <a:sym typeface="Arial"/>
              </a:rPr>
              <a:t>SUMMARY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64;p3"/>
          <p:cNvSpPr/>
          <p:nvPr/>
        </p:nvSpPr>
        <p:spPr>
          <a:xfrm>
            <a:off x="502920" y="530352"/>
            <a:ext cx="786384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B2E"/>
              </a:buClr>
              <a:buSzPts val="2400"/>
              <a:buFont typeface="Arial"/>
              <a:buNone/>
            </a:pPr>
            <a:r>
              <a:rPr b="1" lang="en-US" sz="2400">
                <a:solidFill>
                  <a:srgbClr val="1A1B2E"/>
                </a:solidFill>
                <a:latin typeface="Arial"/>
                <a:ea typeface="Arial"/>
                <a:cs typeface="Arial"/>
                <a:sym typeface="Arial"/>
              </a:rPr>
              <a:t>0. 팀 소개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5" name="Google Shape;65;p3"/>
          <p:cNvCxnSpPr/>
          <p:nvPr/>
        </p:nvCxnSpPr>
        <p:spPr>
          <a:xfrm>
            <a:off x="502920" y="1170432"/>
            <a:ext cx="11185855" cy="0"/>
          </a:xfrm>
          <a:prstGeom prst="straightConnector1">
            <a:avLst/>
          </a:prstGeom>
          <a:noFill/>
          <a:ln cap="flat" cmpd="sng" w="12700">
            <a:solidFill>
              <a:srgbClr val="E3E5EE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6" name="Google Shape;66;p3"/>
          <p:cNvSpPr/>
          <p:nvPr/>
        </p:nvSpPr>
        <p:spPr>
          <a:xfrm>
            <a:off x="502920" y="1298448"/>
            <a:ext cx="54864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B3F9E"/>
              </a:buClr>
              <a:buSzPts val="900"/>
              <a:buFont typeface="Arial"/>
              <a:buNone/>
            </a:pPr>
            <a:r>
              <a:rPr b="1" lang="en-US" sz="900">
                <a:solidFill>
                  <a:srgbClr val="4B3F9E"/>
                </a:solidFill>
                <a:latin typeface="Arial"/>
                <a:ea typeface="Arial"/>
                <a:cs typeface="Arial"/>
                <a:sym typeface="Arial"/>
              </a:rPr>
              <a:t>[작성 가이드 —  아래 상자는 삭제 후 작성하세요]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3"/>
          <p:cNvSpPr/>
          <p:nvPr/>
        </p:nvSpPr>
        <p:spPr>
          <a:xfrm>
            <a:off x="502920" y="1554480"/>
            <a:ext cx="11185855" cy="1554480"/>
          </a:xfrm>
          <a:prstGeom prst="roundRect">
            <a:avLst>
              <a:gd fmla="val 3529" name="adj"/>
            </a:avLst>
          </a:prstGeom>
          <a:solidFill>
            <a:srgbClr val="EEF0FC"/>
          </a:solidFill>
          <a:ln cap="flat" cmpd="sng" w="9525">
            <a:solidFill>
              <a:srgbClr val="C7CC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3"/>
          <p:cNvSpPr/>
          <p:nvPr/>
        </p:nvSpPr>
        <p:spPr>
          <a:xfrm>
            <a:off x="667512" y="1682496"/>
            <a:ext cx="10856671" cy="129844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177800" lvl="0" marL="177800" marR="0" rtl="0" algn="l">
              <a:spcBef>
                <a:spcPts val="0"/>
              </a:spcBef>
              <a:spcAft>
                <a:spcPts val="0"/>
              </a:spcAft>
              <a:buClr>
                <a:srgbClr val="1A1B2E"/>
              </a:buClr>
              <a:buSzPts val="1150"/>
              <a:buFont typeface="Arial"/>
              <a:buChar char="•"/>
            </a:pPr>
            <a:r>
              <a:rPr lang="en-US" sz="1150">
                <a:solidFill>
                  <a:srgbClr val="1A1B2E"/>
                </a:solidFill>
                <a:latin typeface="Arial"/>
                <a:ea typeface="Arial"/>
                <a:cs typeface="Arial"/>
                <a:sym typeface="Arial"/>
              </a:rPr>
              <a:t>팀 이름과 팀원, 참가하는 트랙을 간단히 소개해 주세요.</a:t>
            </a:r>
            <a:endParaRPr sz="11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marR="0" rtl="0" algn="l">
              <a:spcBef>
                <a:spcPts val="600"/>
              </a:spcBef>
              <a:spcAft>
                <a:spcPts val="0"/>
              </a:spcAft>
              <a:buClr>
                <a:srgbClr val="1A1B2E"/>
              </a:buClr>
              <a:buSzPts val="1150"/>
              <a:buFont typeface="Arial"/>
              <a:buChar char="•"/>
            </a:pPr>
            <a:r>
              <a:rPr lang="en-US" sz="1150">
                <a:solidFill>
                  <a:srgbClr val="1A1B2E"/>
                </a:solidFill>
                <a:latin typeface="Arial"/>
                <a:ea typeface="Arial"/>
                <a:cs typeface="Arial"/>
                <a:sym typeface="Arial"/>
              </a:rPr>
              <a:t>팀원별 역할 분담(문제정의 / 양자 알고리즘 / 구현 / 발표 등)을 1줄씩 추가하세요.</a:t>
            </a:r>
            <a:endParaRPr sz="11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p3"/>
          <p:cNvSpPr/>
          <p:nvPr/>
        </p:nvSpPr>
        <p:spPr>
          <a:xfrm>
            <a:off x="11368735" y="6473952"/>
            <a:ext cx="4572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9AA0B4"/>
              </a:buClr>
              <a:buSzPts val="1000"/>
              <a:buFont typeface="Arial"/>
              <a:buNone/>
            </a:pPr>
            <a:r>
              <a:rPr lang="en-US" sz="1000">
                <a:solidFill>
                  <a:srgbClr val="9AA0B4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4"/>
          <p:cNvSpPr/>
          <p:nvPr/>
        </p:nvSpPr>
        <p:spPr>
          <a:xfrm>
            <a:off x="502920" y="292608"/>
            <a:ext cx="7772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D5AFE"/>
              </a:buClr>
              <a:buSzPts val="1100"/>
              <a:buFont typeface="Arial"/>
              <a:buNone/>
            </a:pPr>
            <a:r>
              <a:rPr b="1" lang="en-US" sz="1100">
                <a:solidFill>
                  <a:srgbClr val="3D5AFE"/>
                </a:solidFill>
                <a:latin typeface="Arial"/>
                <a:ea typeface="Arial"/>
                <a:cs typeface="Arial"/>
                <a:sym typeface="Arial"/>
              </a:rPr>
              <a:t>PROBLEM FRAMING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p4"/>
          <p:cNvSpPr/>
          <p:nvPr/>
        </p:nvSpPr>
        <p:spPr>
          <a:xfrm>
            <a:off x="502920" y="530352"/>
            <a:ext cx="786384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B2E"/>
              </a:buClr>
              <a:buSzPts val="2400"/>
              <a:buFont typeface="Arial"/>
              <a:buNone/>
            </a:pPr>
            <a:r>
              <a:rPr b="1" lang="en-US" sz="2400">
                <a:solidFill>
                  <a:srgbClr val="1A1B2E"/>
                </a:solidFill>
                <a:latin typeface="Arial"/>
                <a:ea typeface="Arial"/>
                <a:cs typeface="Arial"/>
                <a:sym typeface="Arial"/>
              </a:rPr>
              <a:t>1. </a:t>
            </a:r>
            <a:r>
              <a:rPr b="1" lang="en-US" sz="2400">
                <a:solidFill>
                  <a:srgbClr val="1A1B2E"/>
                </a:solidFill>
              </a:rPr>
              <a:t>산업 문제 정의 및 해결 가치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7" name="Google Shape;77;p4"/>
          <p:cNvCxnSpPr/>
          <p:nvPr/>
        </p:nvCxnSpPr>
        <p:spPr>
          <a:xfrm>
            <a:off x="502920" y="1170432"/>
            <a:ext cx="11185855" cy="0"/>
          </a:xfrm>
          <a:prstGeom prst="straightConnector1">
            <a:avLst/>
          </a:prstGeom>
          <a:noFill/>
          <a:ln cap="flat" cmpd="sng" w="12700">
            <a:solidFill>
              <a:srgbClr val="E3E5EE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8" name="Google Shape;78;p4"/>
          <p:cNvSpPr/>
          <p:nvPr/>
        </p:nvSpPr>
        <p:spPr>
          <a:xfrm>
            <a:off x="502920" y="1298448"/>
            <a:ext cx="11185855" cy="1920240"/>
          </a:xfrm>
          <a:prstGeom prst="roundRect">
            <a:avLst>
              <a:gd fmla="val 2857" name="adj"/>
            </a:avLst>
          </a:prstGeom>
          <a:solidFill>
            <a:srgbClr val="EEF0FC"/>
          </a:solidFill>
          <a:ln cap="flat" cmpd="sng" w="9525">
            <a:solidFill>
              <a:srgbClr val="C7CC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4"/>
          <p:cNvSpPr/>
          <p:nvPr/>
        </p:nvSpPr>
        <p:spPr>
          <a:xfrm>
            <a:off x="667512" y="1426464"/>
            <a:ext cx="10856671" cy="16642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177800" lvl="0" marL="177800" marR="0" rtl="0" algn="l">
              <a:spcBef>
                <a:spcPts val="0"/>
              </a:spcBef>
              <a:spcAft>
                <a:spcPts val="0"/>
              </a:spcAft>
              <a:buClr>
                <a:srgbClr val="1A1B2E"/>
              </a:buClr>
              <a:buSzPts val="1150"/>
              <a:buFont typeface="Arial"/>
              <a:buChar char="•"/>
            </a:pPr>
            <a:r>
              <a:rPr lang="en-US" sz="1150">
                <a:solidFill>
                  <a:srgbClr val="1A1B2E"/>
                </a:solidFill>
                <a:latin typeface="Arial"/>
                <a:ea typeface="Arial"/>
                <a:cs typeface="Arial"/>
                <a:sym typeface="Arial"/>
              </a:rPr>
              <a:t>선정한 트랙(제조·산업최적화, 화학·소재·에너지, 금융, 양자머신러닝, 코오롱 커스텀 트랙 등) 안에서 발굴한 산업 문제를 설명해주세요.</a:t>
            </a:r>
            <a:endParaRPr/>
          </a:p>
          <a:p>
            <a:pPr indent="-177800" lvl="0" marL="177800" marR="0" rtl="0" algn="l">
              <a:spcBef>
                <a:spcPts val="600"/>
              </a:spcBef>
              <a:spcAft>
                <a:spcPts val="0"/>
              </a:spcAft>
              <a:buClr>
                <a:srgbClr val="1A1B2E"/>
              </a:buClr>
              <a:buSzPts val="1150"/>
              <a:buFont typeface="Arial"/>
              <a:buChar char="•"/>
            </a:pPr>
            <a:r>
              <a:rPr lang="en-US" sz="1150">
                <a:solidFill>
                  <a:srgbClr val="1A1B2E"/>
                </a:solidFill>
                <a:latin typeface="Arial"/>
                <a:ea typeface="Arial"/>
                <a:cs typeface="Arial"/>
                <a:sym typeface="Arial"/>
              </a:rPr>
              <a:t>그리고 그 문제가 왜 중요한지, 실제로 이 문제로 인해 누가/어떤 어려움을 겪고 있는지, </a:t>
            </a:r>
            <a:r>
              <a:rPr lang="en-US" sz="1150">
                <a:solidFill>
                  <a:srgbClr val="1A1B2E"/>
                </a:solidFill>
              </a:rPr>
              <a:t>해결되었을 때의 비즈니스적 가치</a:t>
            </a:r>
            <a:r>
              <a:rPr lang="en-US" sz="1150">
                <a:solidFill>
                  <a:srgbClr val="1A1B2E"/>
                </a:solidFill>
                <a:latin typeface="Arial"/>
                <a:ea typeface="Arial"/>
                <a:cs typeface="Arial"/>
                <a:sym typeface="Arial"/>
              </a:rPr>
              <a:t>도 함께 적어주세요.   </a:t>
            </a:r>
            <a:endParaRPr sz="11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80;p4"/>
          <p:cNvSpPr/>
          <p:nvPr/>
        </p:nvSpPr>
        <p:spPr>
          <a:xfrm>
            <a:off x="502920" y="5806440"/>
            <a:ext cx="11185855" cy="777240"/>
          </a:xfrm>
          <a:prstGeom prst="roundRect">
            <a:avLst>
              <a:gd fmla="val 5882" name="adj"/>
            </a:avLst>
          </a:prstGeom>
          <a:solidFill>
            <a:srgbClr val="F7F8FC"/>
          </a:solidFill>
          <a:ln cap="flat" cmpd="sng" w="9525">
            <a:solidFill>
              <a:srgbClr val="E3E5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p4"/>
          <p:cNvSpPr/>
          <p:nvPr/>
        </p:nvSpPr>
        <p:spPr>
          <a:xfrm>
            <a:off x="658368" y="5879592"/>
            <a:ext cx="10911535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B3F9E"/>
              </a:buClr>
              <a:buSzPts val="950"/>
              <a:buFont typeface="Arial"/>
              <a:buNone/>
            </a:pPr>
            <a:r>
              <a:rPr b="1" lang="en-US" sz="950">
                <a:solidFill>
                  <a:srgbClr val="4B3F9E"/>
                </a:solidFill>
                <a:latin typeface="Arial"/>
                <a:ea typeface="Arial"/>
                <a:cs typeface="Arial"/>
                <a:sym typeface="Arial"/>
              </a:rPr>
              <a:t>본 페이지 출처 — 1. 문제 선정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Google Shape;82;p4"/>
          <p:cNvSpPr/>
          <p:nvPr/>
        </p:nvSpPr>
        <p:spPr>
          <a:xfrm>
            <a:off x="658368" y="6117336"/>
            <a:ext cx="10911535" cy="38404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950"/>
              <a:buFont typeface="Arial"/>
              <a:buNone/>
            </a:pPr>
            <a:r>
              <a:rPr b="1" lang="en-US" sz="950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① 활용 정보: </a:t>
            </a:r>
            <a:r>
              <a:rPr lang="en-US" sz="950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(이 페이지에서 사용한 통계·수치·근거)   </a:t>
            </a:r>
            <a:r>
              <a:rPr b="1" lang="en-US" sz="950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② 출처: </a:t>
            </a:r>
            <a:r>
              <a:rPr lang="en-US" sz="950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(기관/저자, 자료명, 연도, URL·DOI — Appendix A 번호와 매칭)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" name="Google Shape;83;p4"/>
          <p:cNvSpPr/>
          <p:nvPr/>
        </p:nvSpPr>
        <p:spPr>
          <a:xfrm>
            <a:off x="11368735" y="6473952"/>
            <a:ext cx="4572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9AA0B4"/>
              </a:buClr>
              <a:buSzPts val="1000"/>
              <a:buFont typeface="Arial"/>
              <a:buNone/>
            </a:pPr>
            <a:r>
              <a:rPr lang="en-US" sz="1000">
                <a:solidFill>
                  <a:srgbClr val="9AA0B4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5"/>
          <p:cNvSpPr/>
          <p:nvPr/>
        </p:nvSpPr>
        <p:spPr>
          <a:xfrm>
            <a:off x="502920" y="292608"/>
            <a:ext cx="7772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D5AFE"/>
              </a:buClr>
              <a:buSzPts val="1100"/>
              <a:buFont typeface="Arial"/>
              <a:buNone/>
            </a:pPr>
            <a:r>
              <a:rPr b="1" lang="en-US" sz="1100">
                <a:solidFill>
                  <a:srgbClr val="3D5AFE"/>
                </a:solidFill>
                <a:latin typeface="Arial"/>
                <a:ea typeface="Arial"/>
                <a:cs typeface="Arial"/>
                <a:sym typeface="Arial"/>
              </a:rPr>
              <a:t>CLASSICAL LIMITATIONS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5"/>
          <p:cNvSpPr/>
          <p:nvPr/>
        </p:nvSpPr>
        <p:spPr>
          <a:xfrm>
            <a:off x="502920" y="530352"/>
            <a:ext cx="786384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1A1B2E"/>
                </a:solidFill>
                <a:latin typeface="Arial"/>
                <a:ea typeface="Arial"/>
                <a:cs typeface="Arial"/>
                <a:sym typeface="Arial"/>
              </a:rPr>
              <a:t>2. </a:t>
            </a:r>
            <a:r>
              <a:rPr b="1" lang="en-US" sz="2400">
                <a:solidFill>
                  <a:srgbClr val="1D2130"/>
                </a:solidFill>
                <a:latin typeface="Arial"/>
                <a:ea typeface="Arial"/>
                <a:cs typeface="Arial"/>
                <a:sym typeface="Arial"/>
              </a:rPr>
              <a:t>현재 해결 방식</a:t>
            </a:r>
            <a:r>
              <a:rPr b="1" lang="en-US" sz="2400">
                <a:solidFill>
                  <a:srgbClr val="1D2130"/>
                </a:solidFill>
              </a:rPr>
              <a:t> 및</a:t>
            </a:r>
            <a:r>
              <a:rPr b="1" lang="en-US" sz="2400">
                <a:solidFill>
                  <a:srgbClr val="1D2130"/>
                </a:solidFill>
                <a:latin typeface="Arial"/>
                <a:ea typeface="Arial"/>
                <a:cs typeface="Arial"/>
                <a:sym typeface="Arial"/>
              </a:rPr>
              <a:t> 한계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91" name="Google Shape;91;p5"/>
          <p:cNvCxnSpPr/>
          <p:nvPr/>
        </p:nvCxnSpPr>
        <p:spPr>
          <a:xfrm>
            <a:off x="502920" y="1170432"/>
            <a:ext cx="11185855" cy="0"/>
          </a:xfrm>
          <a:prstGeom prst="straightConnector1">
            <a:avLst/>
          </a:prstGeom>
          <a:noFill/>
          <a:ln cap="flat" cmpd="sng" w="12700">
            <a:solidFill>
              <a:srgbClr val="E3E5EE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2" name="Google Shape;92;p5"/>
          <p:cNvSpPr/>
          <p:nvPr/>
        </p:nvSpPr>
        <p:spPr>
          <a:xfrm>
            <a:off x="502920" y="1298448"/>
            <a:ext cx="11185855" cy="1920240"/>
          </a:xfrm>
          <a:prstGeom prst="roundRect">
            <a:avLst>
              <a:gd fmla="val 2857" name="adj"/>
            </a:avLst>
          </a:prstGeom>
          <a:solidFill>
            <a:srgbClr val="EEF0FC"/>
          </a:solidFill>
          <a:ln cap="flat" cmpd="sng" w="9525">
            <a:solidFill>
              <a:srgbClr val="C7CC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5"/>
          <p:cNvSpPr/>
          <p:nvPr/>
        </p:nvSpPr>
        <p:spPr>
          <a:xfrm>
            <a:off x="667512" y="1426464"/>
            <a:ext cx="10856671" cy="16642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177800" lvl="0" marL="177800" marR="0" rtl="0" algn="l">
              <a:spcBef>
                <a:spcPts val="0"/>
              </a:spcBef>
              <a:spcAft>
                <a:spcPts val="0"/>
              </a:spcAft>
              <a:buClr>
                <a:srgbClr val="1A1B2E"/>
              </a:buClr>
              <a:buSzPts val="1150"/>
              <a:buFont typeface="Arial"/>
              <a:buChar char="•"/>
            </a:pPr>
            <a:r>
              <a:rPr lang="en-US" sz="1150">
                <a:solidFill>
                  <a:srgbClr val="1A1B2E"/>
                </a:solidFill>
                <a:latin typeface="Arial"/>
                <a:ea typeface="Arial"/>
                <a:cs typeface="Arial"/>
                <a:sym typeface="Arial"/>
              </a:rPr>
              <a:t>지금은 이 문제를 어떤 방식으로 해결하고 있는지와, 현재 방식(Classical 접근 방식)으로는 어떤 한계에 부딪히는지 설명해 주세요.</a:t>
            </a:r>
            <a:endParaRPr sz="11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marR="0" rtl="0" algn="l">
              <a:spcBef>
                <a:spcPts val="600"/>
              </a:spcBef>
              <a:spcAft>
                <a:spcPts val="0"/>
              </a:spcAft>
              <a:buClr>
                <a:srgbClr val="1A1B2E"/>
              </a:buClr>
              <a:buSzPts val="1150"/>
              <a:buFont typeface="Arial"/>
              <a:buChar char="•"/>
            </a:pPr>
            <a:r>
              <a:rPr lang="en-US" sz="1150">
                <a:solidFill>
                  <a:srgbClr val="1A1B2E"/>
                </a:solidFill>
                <a:latin typeface="Arial"/>
                <a:ea typeface="Arial"/>
                <a:cs typeface="Arial"/>
                <a:sym typeface="Arial"/>
              </a:rPr>
              <a:t>그 한계의 영향도 짚어주세요. (예. 그 한계로 인해 실제 업무나 의사결정이 어디서 막히는지, 또는 비용 발생 문제 등)</a:t>
            </a:r>
            <a:endParaRPr sz="11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5"/>
          <p:cNvSpPr/>
          <p:nvPr/>
        </p:nvSpPr>
        <p:spPr>
          <a:xfrm>
            <a:off x="502920" y="5806440"/>
            <a:ext cx="11185855" cy="777240"/>
          </a:xfrm>
          <a:prstGeom prst="roundRect">
            <a:avLst>
              <a:gd fmla="val 5882" name="adj"/>
            </a:avLst>
          </a:prstGeom>
          <a:solidFill>
            <a:srgbClr val="F7F8FC"/>
          </a:solidFill>
          <a:ln cap="flat" cmpd="sng" w="9525">
            <a:solidFill>
              <a:srgbClr val="E3E5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5"/>
          <p:cNvSpPr/>
          <p:nvPr/>
        </p:nvSpPr>
        <p:spPr>
          <a:xfrm>
            <a:off x="658368" y="5879592"/>
            <a:ext cx="10911535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B3F9E"/>
              </a:buClr>
              <a:buSzPts val="950"/>
              <a:buFont typeface="Arial"/>
              <a:buNone/>
            </a:pPr>
            <a:r>
              <a:rPr b="1" lang="en-US" sz="950">
                <a:solidFill>
                  <a:srgbClr val="4B3F9E"/>
                </a:solidFill>
                <a:latin typeface="Arial"/>
                <a:ea typeface="Arial"/>
                <a:cs typeface="Arial"/>
                <a:sym typeface="Arial"/>
              </a:rPr>
              <a:t>본 페이지 출처 — 2. 산업계 현재 문제점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5"/>
          <p:cNvSpPr/>
          <p:nvPr/>
        </p:nvSpPr>
        <p:spPr>
          <a:xfrm>
            <a:off x="658368" y="6117336"/>
            <a:ext cx="10911535" cy="38404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950"/>
              <a:buFont typeface="Arial"/>
              <a:buNone/>
            </a:pPr>
            <a:r>
              <a:rPr b="1" lang="en-US" sz="950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① 활용 정보: </a:t>
            </a:r>
            <a:r>
              <a:rPr lang="en-US" sz="950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(이 페이지에서 사용한 통계·수치·근거)   </a:t>
            </a:r>
            <a:r>
              <a:rPr b="1" lang="en-US" sz="950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② 출처: </a:t>
            </a:r>
            <a:r>
              <a:rPr lang="en-US" sz="950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(기관/저자, 자료명, 연도, URL·DOI — Appendix A 번호와 매칭)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5"/>
          <p:cNvSpPr/>
          <p:nvPr/>
        </p:nvSpPr>
        <p:spPr>
          <a:xfrm>
            <a:off x="11368735" y="6473952"/>
            <a:ext cx="4572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9AA0B4"/>
              </a:buClr>
              <a:buSzPts val="1000"/>
              <a:buFont typeface="Arial"/>
              <a:buNone/>
            </a:pPr>
            <a:r>
              <a:rPr lang="en-US" sz="1000">
                <a:solidFill>
                  <a:srgbClr val="9AA0B4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6"/>
          <p:cNvSpPr/>
          <p:nvPr/>
        </p:nvSpPr>
        <p:spPr>
          <a:xfrm>
            <a:off x="502920" y="292608"/>
            <a:ext cx="7772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D5AFE"/>
              </a:buClr>
              <a:buSzPts val="1100"/>
              <a:buFont typeface="Arial"/>
              <a:buNone/>
            </a:pPr>
            <a:r>
              <a:rPr b="1" lang="en-US" sz="1100">
                <a:solidFill>
                  <a:srgbClr val="3D5AFE"/>
                </a:solidFill>
                <a:latin typeface="Arial"/>
                <a:ea typeface="Arial"/>
                <a:cs typeface="Arial"/>
                <a:sym typeface="Arial"/>
              </a:rPr>
              <a:t>QUANTUM REFRAMING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6"/>
          <p:cNvSpPr/>
          <p:nvPr/>
        </p:nvSpPr>
        <p:spPr>
          <a:xfrm>
            <a:off x="502920" y="530352"/>
            <a:ext cx="786384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B2E"/>
              </a:buClr>
              <a:buSzPts val="2400"/>
              <a:buFont typeface="Arial"/>
              <a:buNone/>
            </a:pPr>
            <a:r>
              <a:rPr b="1" lang="en-US" sz="2400">
                <a:solidFill>
                  <a:srgbClr val="1A1B2E"/>
                </a:solidFill>
                <a:latin typeface="Arial"/>
                <a:ea typeface="Arial"/>
                <a:cs typeface="Arial"/>
                <a:sym typeface="Arial"/>
              </a:rPr>
              <a:t>3. 양자 방법론 설명 (1/2)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05" name="Google Shape;105;p6"/>
          <p:cNvCxnSpPr/>
          <p:nvPr/>
        </p:nvCxnSpPr>
        <p:spPr>
          <a:xfrm>
            <a:off x="502920" y="1170432"/>
            <a:ext cx="11185855" cy="0"/>
          </a:xfrm>
          <a:prstGeom prst="straightConnector1">
            <a:avLst/>
          </a:prstGeom>
          <a:noFill/>
          <a:ln cap="flat" cmpd="sng" w="12700">
            <a:solidFill>
              <a:srgbClr val="E3E5EE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06" name="Google Shape;106;p6"/>
          <p:cNvSpPr/>
          <p:nvPr/>
        </p:nvSpPr>
        <p:spPr>
          <a:xfrm>
            <a:off x="502920" y="1298448"/>
            <a:ext cx="11185855" cy="1920240"/>
          </a:xfrm>
          <a:prstGeom prst="roundRect">
            <a:avLst>
              <a:gd fmla="val 2857" name="adj"/>
            </a:avLst>
          </a:prstGeom>
          <a:solidFill>
            <a:srgbClr val="EEF0FC"/>
          </a:solidFill>
          <a:ln cap="flat" cmpd="sng" w="9525">
            <a:solidFill>
              <a:srgbClr val="C7CC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6"/>
          <p:cNvSpPr/>
          <p:nvPr/>
        </p:nvSpPr>
        <p:spPr>
          <a:xfrm>
            <a:off x="667512" y="1426464"/>
            <a:ext cx="10856671" cy="16642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177800" lvl="0" marL="177800" marR="0" rtl="0" algn="l">
              <a:spcBef>
                <a:spcPts val="0"/>
              </a:spcBef>
              <a:spcAft>
                <a:spcPts val="0"/>
              </a:spcAft>
              <a:buClr>
                <a:srgbClr val="1A1B2E"/>
              </a:buClr>
              <a:buSzPts val="1150"/>
              <a:buFont typeface="Arial"/>
              <a:buChar char="•"/>
            </a:pPr>
            <a:r>
              <a:rPr lang="en-US" sz="1150">
                <a:solidFill>
                  <a:srgbClr val="1A1B2E"/>
                </a:solidFill>
                <a:latin typeface="Arial"/>
                <a:ea typeface="Arial"/>
                <a:cs typeface="Arial"/>
                <a:sym typeface="Arial"/>
              </a:rPr>
              <a:t>발굴한 문제를 양자컴퓨터가 다룰 수 있는 형태로 재정의해야 합니다. 어떤 접근 방식으로 / 어떻게 재정의했는지 알려주세요.</a:t>
            </a:r>
            <a:endParaRPr sz="11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marR="0" rtl="0" algn="l">
              <a:spcBef>
                <a:spcPts val="600"/>
              </a:spcBef>
              <a:spcAft>
                <a:spcPts val="0"/>
              </a:spcAft>
              <a:buClr>
                <a:srgbClr val="1A1B2E"/>
              </a:buClr>
              <a:buSzPts val="1150"/>
              <a:buFont typeface="Arial"/>
              <a:buChar char="•"/>
            </a:pPr>
            <a:r>
              <a:rPr lang="en-US" sz="1150">
                <a:solidFill>
                  <a:srgbClr val="1A1B2E"/>
                </a:solidFill>
                <a:latin typeface="Arial"/>
                <a:ea typeface="Arial"/>
                <a:cs typeface="Arial"/>
                <a:sym typeface="Arial"/>
              </a:rPr>
              <a:t>왜 이 문제가 양자컴퓨터의 특징(여러 경우를 동시에 고려하는 중첩, 서로 영향을 주는 얽힘 같은 성질)과 잘 맞는지도 설명해 주세요. </a:t>
            </a:r>
            <a:endParaRPr sz="11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6"/>
          <p:cNvSpPr/>
          <p:nvPr/>
        </p:nvSpPr>
        <p:spPr>
          <a:xfrm>
            <a:off x="502920" y="5806440"/>
            <a:ext cx="11185855" cy="777240"/>
          </a:xfrm>
          <a:prstGeom prst="roundRect">
            <a:avLst>
              <a:gd fmla="val 5882" name="adj"/>
            </a:avLst>
          </a:prstGeom>
          <a:solidFill>
            <a:srgbClr val="F7F8FC"/>
          </a:solidFill>
          <a:ln cap="flat" cmpd="sng" w="9525">
            <a:solidFill>
              <a:srgbClr val="E3E5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6"/>
          <p:cNvSpPr/>
          <p:nvPr/>
        </p:nvSpPr>
        <p:spPr>
          <a:xfrm>
            <a:off x="658368" y="5879592"/>
            <a:ext cx="10911535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B3F9E"/>
              </a:buClr>
              <a:buSzPts val="950"/>
              <a:buFont typeface="Arial"/>
              <a:buNone/>
            </a:pPr>
            <a:r>
              <a:rPr b="1" lang="en-US" sz="950">
                <a:solidFill>
                  <a:srgbClr val="4B3F9E"/>
                </a:solidFill>
                <a:latin typeface="Arial"/>
                <a:ea typeface="Arial"/>
                <a:cs typeface="Arial"/>
                <a:sym typeface="Arial"/>
              </a:rPr>
              <a:t>본 페이지 출처 — 3. 양자 방법론 설명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6"/>
          <p:cNvSpPr/>
          <p:nvPr/>
        </p:nvSpPr>
        <p:spPr>
          <a:xfrm>
            <a:off x="658368" y="6117336"/>
            <a:ext cx="10911535" cy="38404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950"/>
              <a:buFont typeface="Arial"/>
              <a:buNone/>
            </a:pPr>
            <a:r>
              <a:rPr b="1" lang="en-US" sz="950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① 활용 정보: </a:t>
            </a:r>
            <a:r>
              <a:rPr lang="en-US" sz="950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(이 페이지에서 사용한 통계·수치·근거)   </a:t>
            </a:r>
            <a:r>
              <a:rPr b="1" lang="en-US" sz="950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② 출처: </a:t>
            </a:r>
            <a:r>
              <a:rPr lang="en-US" sz="950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(기관/저자, 자료명, 연도, URL·DOI — Appendix A 번호와 매칭)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6"/>
          <p:cNvSpPr/>
          <p:nvPr/>
        </p:nvSpPr>
        <p:spPr>
          <a:xfrm>
            <a:off x="11368735" y="6473952"/>
            <a:ext cx="4572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9AA0B4"/>
              </a:buClr>
              <a:buSzPts val="1000"/>
              <a:buFont typeface="Arial"/>
              <a:buNone/>
            </a:pPr>
            <a:r>
              <a:rPr lang="en-US" sz="1000">
                <a:solidFill>
                  <a:srgbClr val="9AA0B4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7"/>
          <p:cNvSpPr/>
          <p:nvPr/>
        </p:nvSpPr>
        <p:spPr>
          <a:xfrm>
            <a:off x="502920" y="292608"/>
            <a:ext cx="7772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D5AFE"/>
              </a:buClr>
              <a:buSzPts val="1100"/>
              <a:buFont typeface="Arial"/>
              <a:buNone/>
            </a:pPr>
            <a:r>
              <a:rPr b="1" lang="en-US" sz="1100">
                <a:solidFill>
                  <a:srgbClr val="3D5AFE"/>
                </a:solidFill>
                <a:latin typeface="Arial"/>
                <a:ea typeface="Arial"/>
                <a:cs typeface="Arial"/>
                <a:sym typeface="Arial"/>
              </a:rPr>
              <a:t>QUANTUM REFRAMING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7"/>
          <p:cNvSpPr/>
          <p:nvPr/>
        </p:nvSpPr>
        <p:spPr>
          <a:xfrm>
            <a:off x="502920" y="530352"/>
            <a:ext cx="786384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B2E"/>
              </a:buClr>
              <a:buSzPts val="2400"/>
              <a:buFont typeface="Arial"/>
              <a:buNone/>
            </a:pPr>
            <a:r>
              <a:rPr b="1" lang="en-US" sz="2400">
                <a:solidFill>
                  <a:srgbClr val="1A1B2E"/>
                </a:solidFill>
                <a:latin typeface="Arial"/>
                <a:ea typeface="Arial"/>
                <a:cs typeface="Arial"/>
                <a:sym typeface="Arial"/>
              </a:rPr>
              <a:t>3. 양자 방법론 설명 (2/2)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19" name="Google Shape;119;p7"/>
          <p:cNvCxnSpPr/>
          <p:nvPr/>
        </p:nvCxnSpPr>
        <p:spPr>
          <a:xfrm>
            <a:off x="502920" y="1170432"/>
            <a:ext cx="11185855" cy="0"/>
          </a:xfrm>
          <a:prstGeom prst="straightConnector1">
            <a:avLst/>
          </a:prstGeom>
          <a:noFill/>
          <a:ln cap="flat" cmpd="sng" w="12700">
            <a:solidFill>
              <a:srgbClr val="E3E5EE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20" name="Google Shape;120;p7"/>
          <p:cNvSpPr/>
          <p:nvPr/>
        </p:nvSpPr>
        <p:spPr>
          <a:xfrm>
            <a:off x="502920" y="1298448"/>
            <a:ext cx="11185855" cy="2148840"/>
          </a:xfrm>
          <a:prstGeom prst="roundRect">
            <a:avLst>
              <a:gd fmla="val 2553" name="adj"/>
            </a:avLst>
          </a:prstGeom>
          <a:solidFill>
            <a:srgbClr val="EEF0FC"/>
          </a:solidFill>
          <a:ln cap="flat" cmpd="sng" w="9525">
            <a:solidFill>
              <a:srgbClr val="C7CC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7"/>
          <p:cNvSpPr/>
          <p:nvPr/>
        </p:nvSpPr>
        <p:spPr>
          <a:xfrm>
            <a:off x="667512" y="1426464"/>
            <a:ext cx="10856671" cy="18928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177800" lvl="0" marL="177800" marR="0" rtl="0" algn="l">
              <a:spcBef>
                <a:spcPts val="0"/>
              </a:spcBef>
              <a:spcAft>
                <a:spcPts val="0"/>
              </a:spcAft>
              <a:buClr>
                <a:srgbClr val="1A1B2E"/>
              </a:buClr>
              <a:buSzPts val="1150"/>
              <a:buFont typeface="Arial"/>
              <a:buChar char="•"/>
            </a:pPr>
            <a:r>
              <a:rPr lang="en-US" sz="1150">
                <a:solidFill>
                  <a:srgbClr val="1A1B2E"/>
                </a:solidFill>
                <a:latin typeface="Arial"/>
                <a:ea typeface="Arial"/>
                <a:cs typeface="Arial"/>
                <a:sym typeface="Arial"/>
              </a:rPr>
              <a:t>어떤 양자 알고리즘을 쓸 계획인지, 그리고 왜 그 알고리즘을 골랐는지 알려주세요. (예. QAOA, VQE, Grover, QNN 등)</a:t>
            </a:r>
            <a:endParaRPr sz="11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marR="0" rtl="0" algn="l">
              <a:spcBef>
                <a:spcPts val="600"/>
              </a:spcBef>
              <a:spcAft>
                <a:spcPts val="0"/>
              </a:spcAft>
              <a:buClr>
                <a:srgbClr val="1A1B2E"/>
              </a:buClr>
              <a:buSzPts val="1150"/>
              <a:buFont typeface="Arial"/>
              <a:buChar char="•"/>
            </a:pPr>
            <a:r>
              <a:rPr lang="en-US" sz="1150">
                <a:solidFill>
                  <a:srgbClr val="1A1B2E"/>
                </a:solidFill>
                <a:latin typeface="Arial"/>
                <a:ea typeface="Arial"/>
                <a:cs typeface="Arial"/>
                <a:sym typeface="Arial"/>
              </a:rPr>
              <a:t>현재 널리 쓰이는 방식과 비교했을 때, 제안한 접근이 어떤 점에서 차별화되는지 설명하세요. </a:t>
            </a:r>
            <a:br>
              <a:rPr lang="en-US" sz="1150">
                <a:solidFill>
                  <a:srgbClr val="1A1B2E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50">
                <a:solidFill>
                  <a:srgbClr val="1A1B2E"/>
                </a:solidFill>
                <a:latin typeface="Arial"/>
                <a:ea typeface="Arial"/>
                <a:cs typeface="Arial"/>
                <a:sym typeface="Arial"/>
              </a:rPr>
              <a:t>지금 당장의 우위가 아니더라도, 시간이 지나면서 어떻게 달라질 수 있는지도 함께 다뤄보세요.</a:t>
            </a:r>
            <a:br>
              <a:rPr lang="en-US" sz="1150">
                <a:solidFill>
                  <a:srgbClr val="1A1B2E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50">
                <a:solidFill>
                  <a:srgbClr val="1A1B2E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br>
              <a:rPr lang="en-US" sz="1150">
                <a:solidFill>
                  <a:srgbClr val="1A1B2E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50">
                <a:solidFill>
                  <a:srgbClr val="1A1B2E"/>
                </a:solidFill>
                <a:latin typeface="Arial"/>
                <a:ea typeface="Arial"/>
                <a:cs typeface="Arial"/>
                <a:sym typeface="Arial"/>
              </a:rPr>
              <a:t>// 이 단계에서는, 실측 비교가 아니라, 자원 소요 · 복잡도 등 이론 기반 가설이면 충분합니다. </a:t>
            </a:r>
            <a:br>
              <a:rPr lang="en-US" sz="1150">
                <a:solidFill>
                  <a:srgbClr val="1A1B2E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50">
                <a:solidFill>
                  <a:srgbClr val="1A1B2E"/>
                </a:solidFill>
                <a:latin typeface="Arial"/>
                <a:ea typeface="Arial"/>
                <a:cs typeface="Arial"/>
                <a:sym typeface="Arial"/>
              </a:rPr>
              <a:t>    (예: 문제 크기가 커질 때 계산량이 얼마나 늘어나는지 어림잡아 비교해보는 방법)</a:t>
            </a:r>
            <a:endParaRPr sz="11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7"/>
          <p:cNvSpPr/>
          <p:nvPr/>
        </p:nvSpPr>
        <p:spPr>
          <a:xfrm>
            <a:off x="502920" y="5806440"/>
            <a:ext cx="11185855" cy="777240"/>
          </a:xfrm>
          <a:prstGeom prst="roundRect">
            <a:avLst>
              <a:gd fmla="val 5882" name="adj"/>
            </a:avLst>
          </a:prstGeom>
          <a:solidFill>
            <a:srgbClr val="F7F8FC"/>
          </a:solidFill>
          <a:ln cap="flat" cmpd="sng" w="9525">
            <a:solidFill>
              <a:srgbClr val="E3E5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7"/>
          <p:cNvSpPr/>
          <p:nvPr/>
        </p:nvSpPr>
        <p:spPr>
          <a:xfrm>
            <a:off x="658368" y="5879592"/>
            <a:ext cx="10911535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B3F9E"/>
              </a:buClr>
              <a:buSzPts val="950"/>
              <a:buFont typeface="Arial"/>
              <a:buNone/>
            </a:pPr>
            <a:r>
              <a:rPr b="1" lang="en-US" sz="950">
                <a:solidFill>
                  <a:srgbClr val="4B3F9E"/>
                </a:solidFill>
                <a:latin typeface="Arial"/>
                <a:ea typeface="Arial"/>
                <a:cs typeface="Arial"/>
                <a:sym typeface="Arial"/>
              </a:rPr>
              <a:t>본 페이지 출처 — 3. 양자 방법론 설명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7"/>
          <p:cNvSpPr/>
          <p:nvPr/>
        </p:nvSpPr>
        <p:spPr>
          <a:xfrm>
            <a:off x="658368" y="6117336"/>
            <a:ext cx="10911535" cy="38404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950"/>
              <a:buFont typeface="Arial"/>
              <a:buNone/>
            </a:pPr>
            <a:r>
              <a:rPr b="1" lang="en-US" sz="950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① 활용 정보: </a:t>
            </a:r>
            <a:r>
              <a:rPr lang="en-US" sz="950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(이 페이지에서 사용한 통계·수치·근거)   </a:t>
            </a:r>
            <a:r>
              <a:rPr b="1" lang="en-US" sz="950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② 출처: </a:t>
            </a:r>
            <a:r>
              <a:rPr lang="en-US" sz="950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(기관/저자, 자료명, 연도, URL·DOI — Appendix A 번호와 매칭)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7"/>
          <p:cNvSpPr/>
          <p:nvPr/>
        </p:nvSpPr>
        <p:spPr>
          <a:xfrm>
            <a:off x="11368735" y="6473952"/>
            <a:ext cx="4572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9AA0B4"/>
              </a:buClr>
              <a:buSzPts val="1000"/>
              <a:buFont typeface="Arial"/>
              <a:buNone/>
            </a:pPr>
            <a:r>
              <a:rPr lang="en-US" sz="1000">
                <a:solidFill>
                  <a:srgbClr val="9AA0B4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8"/>
          <p:cNvSpPr/>
          <p:nvPr/>
        </p:nvSpPr>
        <p:spPr>
          <a:xfrm>
            <a:off x="502920" y="292608"/>
            <a:ext cx="7772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D5AFE"/>
              </a:buClr>
              <a:buSzPts val="1100"/>
              <a:buFont typeface="Arial"/>
              <a:buNone/>
            </a:pPr>
            <a:r>
              <a:rPr b="1" lang="en-US" sz="1100">
                <a:solidFill>
                  <a:srgbClr val="3D5AFE"/>
                </a:solidFill>
                <a:latin typeface="Arial"/>
                <a:ea typeface="Arial"/>
                <a:cs typeface="Arial"/>
                <a:sym typeface="Arial"/>
              </a:rPr>
              <a:t>VERIFICATION PLAN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8"/>
          <p:cNvSpPr/>
          <p:nvPr/>
        </p:nvSpPr>
        <p:spPr>
          <a:xfrm>
            <a:off x="502920" y="530352"/>
            <a:ext cx="786384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B2E"/>
              </a:buClr>
              <a:buSzPts val="2400"/>
              <a:buFont typeface="Arial"/>
              <a:buNone/>
            </a:pPr>
            <a:r>
              <a:rPr b="1" lang="en-US" sz="2400">
                <a:solidFill>
                  <a:srgbClr val="1A1B2E"/>
                </a:solidFill>
                <a:latin typeface="Arial"/>
                <a:ea typeface="Arial"/>
                <a:cs typeface="Arial"/>
                <a:sym typeface="Arial"/>
              </a:rPr>
              <a:t>4. 알고리즘 구현·결과 분석 계획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33" name="Google Shape;133;p8"/>
          <p:cNvCxnSpPr/>
          <p:nvPr/>
        </p:nvCxnSpPr>
        <p:spPr>
          <a:xfrm>
            <a:off x="502920" y="1170432"/>
            <a:ext cx="11185855" cy="0"/>
          </a:xfrm>
          <a:prstGeom prst="straightConnector1">
            <a:avLst/>
          </a:prstGeom>
          <a:noFill/>
          <a:ln cap="flat" cmpd="sng" w="12700">
            <a:solidFill>
              <a:srgbClr val="E3E5EE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4" name="Google Shape;134;p8"/>
          <p:cNvSpPr/>
          <p:nvPr/>
        </p:nvSpPr>
        <p:spPr>
          <a:xfrm>
            <a:off x="502920" y="1298448"/>
            <a:ext cx="11185855" cy="2148840"/>
          </a:xfrm>
          <a:prstGeom prst="roundRect">
            <a:avLst>
              <a:gd fmla="val 2553" name="adj"/>
            </a:avLst>
          </a:prstGeom>
          <a:solidFill>
            <a:srgbClr val="EEF0FC"/>
          </a:solidFill>
          <a:ln cap="flat" cmpd="sng" w="9525">
            <a:solidFill>
              <a:srgbClr val="C7CC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8"/>
          <p:cNvSpPr/>
          <p:nvPr/>
        </p:nvSpPr>
        <p:spPr>
          <a:xfrm>
            <a:off x="667512" y="1426464"/>
            <a:ext cx="10856671" cy="18928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177800" lvl="0" marL="177800" marR="0" rtl="0" algn="l">
              <a:spcBef>
                <a:spcPts val="0"/>
              </a:spcBef>
              <a:spcAft>
                <a:spcPts val="0"/>
              </a:spcAft>
              <a:buClr>
                <a:srgbClr val="1A1B2E"/>
              </a:buClr>
              <a:buSzPts val="1150"/>
              <a:buFont typeface="Arial"/>
              <a:buChar char="•"/>
            </a:pPr>
            <a:r>
              <a:rPr lang="en-US" sz="1150">
                <a:solidFill>
                  <a:srgbClr val="1A1B2E"/>
                </a:solidFill>
                <a:latin typeface="Arial"/>
                <a:ea typeface="Arial"/>
                <a:cs typeface="Arial"/>
                <a:sym typeface="Arial"/>
              </a:rPr>
              <a:t>본선에서는 어떤 플랫폼을 사용할 계획인지, 팀 내 누가 실제 구현을 담당할지, 어떤 데이터를 사용할지 등을  간략히 적어주세요. </a:t>
            </a:r>
            <a:br>
              <a:rPr lang="en-US" sz="1150">
                <a:solidFill>
                  <a:srgbClr val="1A1B2E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50">
                <a:solidFill>
                  <a:srgbClr val="1A1B2E"/>
                </a:solidFill>
                <a:latin typeface="Arial"/>
                <a:ea typeface="Arial"/>
                <a:cs typeface="Arial"/>
                <a:sym typeface="Arial"/>
              </a:rPr>
              <a:t>(예. 플랫폼은 IonQ, Quandela, Pasqal, 시뮬레이터</a:t>
            </a:r>
            <a:r>
              <a:rPr lang="en-US" sz="1150">
                <a:solidFill>
                  <a:srgbClr val="1A1B2E"/>
                </a:solidFill>
              </a:rPr>
              <a:t> 중</a:t>
            </a:r>
            <a:r>
              <a:rPr lang="en-US" sz="1150">
                <a:solidFill>
                  <a:srgbClr val="1A1B2E"/>
                </a:solidFill>
                <a:latin typeface="Arial"/>
                <a:ea typeface="Arial"/>
                <a:cs typeface="Arial"/>
                <a:sym typeface="Arial"/>
              </a:rPr>
              <a:t> 선택하시면 됩니다. </a:t>
            </a:r>
            <a:r>
              <a:rPr lang="en-US" sz="1150">
                <a:solidFill>
                  <a:srgbClr val="1A1B2E"/>
                </a:solidFill>
              </a:rPr>
              <a:t>여러개를 선택하셔도 됩니다.</a:t>
            </a:r>
            <a:r>
              <a:rPr lang="en-US" sz="1150">
                <a:solidFill>
                  <a:srgbClr val="1A1B2E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sz="1150">
              <a:solidFill>
                <a:srgbClr val="1A1B2E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7800" lvl="0" marL="177800" marR="0" rtl="0" algn="l">
              <a:spcBef>
                <a:spcPts val="600"/>
              </a:spcBef>
              <a:spcAft>
                <a:spcPts val="0"/>
              </a:spcAft>
              <a:buClr>
                <a:srgbClr val="1A1B2E"/>
              </a:buClr>
              <a:buSzPts val="1150"/>
              <a:buFont typeface="Arial"/>
              <a:buChar char="•"/>
            </a:pPr>
            <a:r>
              <a:rPr lang="en-US" sz="1150">
                <a:solidFill>
                  <a:srgbClr val="1A1B2E"/>
                </a:solidFill>
                <a:latin typeface="Arial"/>
                <a:ea typeface="Arial"/>
                <a:cs typeface="Arial"/>
                <a:sym typeface="Arial"/>
              </a:rPr>
              <a:t>예선 단계에서는 상세 실행 결과가 아니라, 활용 가능한 알고리즘과 접근 방향, 구현 계획, 어떤 Classical Baseline과 비교할지 계획을 세우시면 됩니다.</a:t>
            </a:r>
            <a:endParaRPr/>
          </a:p>
        </p:txBody>
      </p:sp>
      <p:sp>
        <p:nvSpPr>
          <p:cNvPr id="136" name="Google Shape;136;p8"/>
          <p:cNvSpPr/>
          <p:nvPr/>
        </p:nvSpPr>
        <p:spPr>
          <a:xfrm>
            <a:off x="502920" y="5806440"/>
            <a:ext cx="11185855" cy="777240"/>
          </a:xfrm>
          <a:prstGeom prst="roundRect">
            <a:avLst>
              <a:gd fmla="val 5882" name="adj"/>
            </a:avLst>
          </a:prstGeom>
          <a:solidFill>
            <a:srgbClr val="F7F8FC"/>
          </a:solidFill>
          <a:ln cap="flat" cmpd="sng" w="9525">
            <a:solidFill>
              <a:srgbClr val="E3E5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8"/>
          <p:cNvSpPr/>
          <p:nvPr/>
        </p:nvSpPr>
        <p:spPr>
          <a:xfrm>
            <a:off x="658368" y="5879592"/>
            <a:ext cx="10911535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B3F9E"/>
              </a:buClr>
              <a:buSzPts val="950"/>
              <a:buFont typeface="Arial"/>
              <a:buNone/>
            </a:pPr>
            <a:r>
              <a:rPr b="1" lang="en-US" sz="950">
                <a:solidFill>
                  <a:srgbClr val="4B3F9E"/>
                </a:solidFill>
                <a:latin typeface="Arial"/>
                <a:ea typeface="Arial"/>
                <a:cs typeface="Arial"/>
                <a:sym typeface="Arial"/>
              </a:rPr>
              <a:t>본 페이지 출처 — 4. 알고리즘 검증·구현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8"/>
          <p:cNvSpPr/>
          <p:nvPr/>
        </p:nvSpPr>
        <p:spPr>
          <a:xfrm>
            <a:off x="658368" y="6117336"/>
            <a:ext cx="10911535" cy="38404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950"/>
              <a:buFont typeface="Arial"/>
              <a:buNone/>
            </a:pPr>
            <a:r>
              <a:rPr b="1" lang="en-US" sz="950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① 활용 정보: </a:t>
            </a:r>
            <a:r>
              <a:rPr lang="en-US" sz="950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(이 페이지에서 사용한 통계·수치·근거)   </a:t>
            </a:r>
            <a:r>
              <a:rPr b="1" lang="en-US" sz="950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② 출처: </a:t>
            </a:r>
            <a:r>
              <a:rPr lang="en-US" sz="950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(기관/저자, 자료명, 연도, URL·DOI — Appendix A 번호와 매칭)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8"/>
          <p:cNvSpPr/>
          <p:nvPr/>
        </p:nvSpPr>
        <p:spPr>
          <a:xfrm>
            <a:off x="11368735" y="6473952"/>
            <a:ext cx="4572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9AA0B4"/>
              </a:buClr>
              <a:buSzPts val="1000"/>
              <a:buFont typeface="Arial"/>
              <a:buNone/>
            </a:pPr>
            <a:r>
              <a:rPr lang="en-US" sz="1000">
                <a:solidFill>
                  <a:srgbClr val="9AA0B4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9"/>
          <p:cNvSpPr/>
          <p:nvPr/>
        </p:nvSpPr>
        <p:spPr>
          <a:xfrm>
            <a:off x="502920" y="292608"/>
            <a:ext cx="7772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D5AFE"/>
              </a:buClr>
              <a:buSzPts val="1100"/>
              <a:buFont typeface="Arial"/>
              <a:buNone/>
            </a:pPr>
            <a:r>
              <a:rPr b="1" lang="en-US" sz="1100">
                <a:solidFill>
                  <a:srgbClr val="3D5AFE"/>
                </a:solidFill>
                <a:latin typeface="Arial"/>
                <a:ea typeface="Arial"/>
                <a:cs typeface="Arial"/>
                <a:sym typeface="Arial"/>
              </a:rPr>
              <a:t>CONCLUSION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9"/>
          <p:cNvSpPr/>
          <p:nvPr/>
        </p:nvSpPr>
        <p:spPr>
          <a:xfrm>
            <a:off x="502920" y="530352"/>
            <a:ext cx="786384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B2E"/>
              </a:buClr>
              <a:buSzPts val="2400"/>
              <a:buFont typeface="Arial"/>
              <a:buNone/>
            </a:pPr>
            <a:r>
              <a:rPr b="1" lang="en-US" sz="2400">
                <a:solidFill>
                  <a:srgbClr val="1A1B2E"/>
                </a:solidFill>
                <a:latin typeface="Arial"/>
                <a:ea typeface="Arial"/>
                <a:cs typeface="Arial"/>
                <a:sym typeface="Arial"/>
              </a:rPr>
              <a:t>5. 결론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47" name="Google Shape;147;p9"/>
          <p:cNvCxnSpPr/>
          <p:nvPr/>
        </p:nvCxnSpPr>
        <p:spPr>
          <a:xfrm>
            <a:off x="502920" y="1170432"/>
            <a:ext cx="11185855" cy="0"/>
          </a:xfrm>
          <a:prstGeom prst="straightConnector1">
            <a:avLst/>
          </a:prstGeom>
          <a:noFill/>
          <a:ln cap="flat" cmpd="sng" w="12700">
            <a:solidFill>
              <a:srgbClr val="E3E5EE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48" name="Google Shape;148;p9"/>
          <p:cNvSpPr/>
          <p:nvPr/>
        </p:nvSpPr>
        <p:spPr>
          <a:xfrm>
            <a:off x="502920" y="1298448"/>
            <a:ext cx="11185855" cy="1737360"/>
          </a:xfrm>
          <a:prstGeom prst="roundRect">
            <a:avLst>
              <a:gd fmla="val 3158" name="adj"/>
            </a:avLst>
          </a:prstGeom>
          <a:solidFill>
            <a:srgbClr val="EEF0FC"/>
          </a:solidFill>
          <a:ln cap="flat" cmpd="sng" w="9525">
            <a:solidFill>
              <a:srgbClr val="C7CC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9"/>
          <p:cNvSpPr/>
          <p:nvPr/>
        </p:nvSpPr>
        <p:spPr>
          <a:xfrm>
            <a:off x="667512" y="1426464"/>
            <a:ext cx="10856671" cy="14813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177800" lvl="0" marL="177800" marR="0" rtl="0" algn="l">
              <a:spcBef>
                <a:spcPts val="0"/>
              </a:spcBef>
              <a:spcAft>
                <a:spcPts val="0"/>
              </a:spcAft>
              <a:buClr>
                <a:srgbClr val="1A1B2E"/>
              </a:buClr>
              <a:buSzPts val="1150"/>
              <a:buFont typeface="Arial"/>
              <a:buChar char="•"/>
            </a:pPr>
            <a:r>
              <a:rPr lang="en-US" sz="1150">
                <a:solidFill>
                  <a:srgbClr val="1A1B2E"/>
                </a:solidFill>
                <a:latin typeface="Arial"/>
                <a:ea typeface="Arial"/>
                <a:cs typeface="Arial"/>
                <a:sym typeface="Arial"/>
              </a:rPr>
              <a:t>지금까지 이야기한 내용을 한 페이지로 정리해 주세요. 무엇을 기대할 수 있고, 앞으로 무엇이 더 필요한지 정도면 됩니다.</a:t>
            </a:r>
            <a:endParaRPr sz="11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marR="0" rtl="0" algn="l">
              <a:spcBef>
                <a:spcPts val="600"/>
              </a:spcBef>
              <a:spcAft>
                <a:spcPts val="0"/>
              </a:spcAft>
              <a:buClr>
                <a:srgbClr val="1A1B2E"/>
              </a:buClr>
              <a:buSzPts val="1150"/>
              <a:buFont typeface="Arial"/>
              <a:buChar char="•"/>
            </a:pPr>
            <a:r>
              <a:rPr lang="en-US" sz="1150">
                <a:solidFill>
                  <a:srgbClr val="1A1B2E"/>
                </a:solidFill>
              </a:rPr>
              <a:t>산업 </a:t>
            </a:r>
            <a:r>
              <a:rPr lang="en-US" sz="1150">
                <a:solidFill>
                  <a:srgbClr val="1A1B2E"/>
                </a:solidFill>
                <a:latin typeface="Arial"/>
                <a:ea typeface="Arial"/>
                <a:cs typeface="Arial"/>
                <a:sym typeface="Arial"/>
              </a:rPr>
              <a:t>문제 발굴</a:t>
            </a:r>
            <a:r>
              <a:rPr lang="en-US" sz="1150">
                <a:solidFill>
                  <a:srgbClr val="1A1B2E"/>
                </a:solidFill>
              </a:rPr>
              <a:t>부터 Quantum Reframing(양자적 문제 재정의), 이론적 근거, 구현 및 결과 분석 계획까지</a:t>
            </a:r>
            <a:r>
              <a:rPr lang="en-US" sz="1150">
                <a:solidFill>
                  <a:srgbClr val="1A1B2E"/>
                </a:solidFill>
                <a:latin typeface="Arial"/>
                <a:ea typeface="Arial"/>
                <a:cs typeface="Arial"/>
                <a:sym typeface="Arial"/>
              </a:rPr>
              <a:t> 이어지는 전체 흐름이 설득력 있게 읽히는지 마지막으로 점검하세요.</a:t>
            </a:r>
            <a:endParaRPr/>
          </a:p>
        </p:txBody>
      </p:sp>
      <p:sp>
        <p:nvSpPr>
          <p:cNvPr id="150" name="Google Shape;150;p9"/>
          <p:cNvSpPr/>
          <p:nvPr/>
        </p:nvSpPr>
        <p:spPr>
          <a:xfrm>
            <a:off x="502920" y="5806440"/>
            <a:ext cx="11185855" cy="777240"/>
          </a:xfrm>
          <a:prstGeom prst="roundRect">
            <a:avLst>
              <a:gd fmla="val 5882" name="adj"/>
            </a:avLst>
          </a:prstGeom>
          <a:solidFill>
            <a:srgbClr val="F7F8FC"/>
          </a:solidFill>
          <a:ln cap="flat" cmpd="sng" w="9525">
            <a:solidFill>
              <a:srgbClr val="E3E5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9"/>
          <p:cNvSpPr/>
          <p:nvPr/>
        </p:nvSpPr>
        <p:spPr>
          <a:xfrm>
            <a:off x="658368" y="5879592"/>
            <a:ext cx="10911535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B3F9E"/>
              </a:buClr>
              <a:buSzPts val="950"/>
              <a:buFont typeface="Arial"/>
              <a:buNone/>
            </a:pPr>
            <a:r>
              <a:rPr b="1" lang="en-US" sz="950">
                <a:solidFill>
                  <a:srgbClr val="4B3F9E"/>
                </a:solidFill>
                <a:latin typeface="Arial"/>
                <a:ea typeface="Arial"/>
                <a:cs typeface="Arial"/>
                <a:sym typeface="Arial"/>
              </a:rPr>
              <a:t>본 페이지 출처 — 5. 결론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9"/>
          <p:cNvSpPr/>
          <p:nvPr/>
        </p:nvSpPr>
        <p:spPr>
          <a:xfrm>
            <a:off x="658368" y="6117336"/>
            <a:ext cx="10911535" cy="38404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950"/>
              <a:buFont typeface="Arial"/>
              <a:buNone/>
            </a:pPr>
            <a:r>
              <a:rPr b="1" lang="en-US" sz="950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① 활용 정보: </a:t>
            </a:r>
            <a:r>
              <a:rPr lang="en-US" sz="950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(이 페이지에서 사용한 통계·수치·근거)   </a:t>
            </a:r>
            <a:r>
              <a:rPr b="1" lang="en-US" sz="950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② 출처: </a:t>
            </a:r>
            <a:r>
              <a:rPr lang="en-US" sz="950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(기관/저자, 자료명, 연도, URL·DOI — Appendix A 번호와 매칭)</a:t>
            </a:r>
            <a:endParaRPr sz="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9"/>
          <p:cNvSpPr/>
          <p:nvPr/>
        </p:nvSpPr>
        <p:spPr>
          <a:xfrm>
            <a:off x="11368735" y="6473952"/>
            <a:ext cx="4572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9AA0B4"/>
              </a:buClr>
              <a:buSzPts val="1000"/>
              <a:buFont typeface="Arial"/>
              <a:buNone/>
            </a:pPr>
            <a:r>
              <a:rPr lang="en-US" sz="1000">
                <a:solidFill>
                  <a:srgbClr val="9AA0B4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테마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2026-07-11T11:42:39Z</dcterms:created>
  <dc:creator>PptxGenJS</dc:creator>
</cp:coreProperties>
</file>